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8" r:id="rId4"/>
    <p:sldId id="269" r:id="rId5"/>
    <p:sldId id="270" r:id="rId6"/>
    <p:sldId id="271" r:id="rId7"/>
    <p:sldId id="272" r:id="rId8"/>
    <p:sldId id="273" r:id="rId9"/>
    <p:sldId id="274" r:id="rId10"/>
    <p:sldId id="275" r:id="rId11"/>
    <p:sldId id="276" r:id="rId12"/>
    <p:sldId id="277" r:id="rId13"/>
    <p:sldId id="278" r:id="rId14"/>
    <p:sldId id="279" r:id="rId15"/>
    <p:sldId id="280" r:id="rId16"/>
    <p:sldId id="267" r:id="rId17"/>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EAF463A-BC7C-46EE-9F1E-7F377CCA4891}" type="datetimeFigureOut">
              <a:rPr lang="en-US" smtClean="0"/>
              <a:pPr/>
              <a:t>1/26/2012</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EAF463A-BC7C-46EE-9F1E-7F377CCA4891}" type="datetimeFigureOut">
              <a:rPr lang="en-US" smtClean="0"/>
              <a:pPr/>
              <a:t>1/26/2012</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EAF463A-BC7C-46EE-9F1E-7F377CCA4891}" type="datetimeFigureOut">
              <a:rPr lang="en-US" smtClean="0"/>
              <a:pPr/>
              <a:t>1/26/2012</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EAF463A-BC7C-46EE-9F1E-7F377CCA4891}" type="datetimeFigureOut">
              <a:rPr lang="en-US" smtClean="0"/>
              <a:pPr/>
              <a:t>1/26/2012</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EAF463A-BC7C-46EE-9F1E-7F377CCA4891}" type="datetimeFigureOut">
              <a:rPr lang="en-US" smtClean="0"/>
              <a:pPr/>
              <a:t>1/26/2012</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EAF463A-BC7C-46EE-9F1E-7F377CCA4891}" type="datetimeFigureOut">
              <a:rPr lang="en-US" smtClean="0"/>
              <a:pPr/>
              <a:t>1/26/2012</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EAF463A-BC7C-46EE-9F1E-7F377CCA4891}" type="datetimeFigureOut">
              <a:rPr lang="en-US" smtClean="0"/>
              <a:pPr/>
              <a:t>1/26/2012</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EAF463A-BC7C-46EE-9F1E-7F377CCA4891}" type="datetimeFigureOut">
              <a:rPr lang="en-US" smtClean="0"/>
              <a:pPr/>
              <a:t>1/26/2012</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EAF463A-BC7C-46EE-9F1E-7F377CCA4891}" type="datetimeFigureOut">
              <a:rPr lang="en-US" smtClean="0"/>
              <a:pPr/>
              <a:t>1/26/2012</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EAF463A-BC7C-46EE-9F1E-7F377CCA4891}" type="datetimeFigureOut">
              <a:rPr lang="en-US" smtClean="0"/>
              <a:pPr/>
              <a:t>1/26/2012</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EAF463A-BC7C-46EE-9F1E-7F377CCA4891}" type="datetimeFigureOut">
              <a:rPr lang="en-US" smtClean="0"/>
              <a:pPr/>
              <a:t>1/26/2012</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1/26/2012</a:t>
            </a:fld>
            <a:endParaRPr lang="en-US"/>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5897562"/>
          </a:xfrm>
        </p:spPr>
        <p:txBody>
          <a:bodyPr/>
          <a:lstStyle/>
          <a:p>
            <a:r>
              <a:rPr lang="en-US" i="1" dirty="0" smtClean="0">
                <a:solidFill>
                  <a:srgbClr val="FF0000"/>
                </a:solidFill>
                <a:latin typeface="Bookman Old Style" pitchFamily="18" charset="0"/>
              </a:rPr>
              <a:t>TRADITIONS  &amp;   MANNERS</a:t>
            </a:r>
            <a:br>
              <a:rPr lang="en-US" i="1" dirty="0" smtClean="0">
                <a:solidFill>
                  <a:srgbClr val="FF0000"/>
                </a:solidFill>
                <a:latin typeface="Bookman Old Style" pitchFamily="18" charset="0"/>
              </a:rPr>
            </a:br>
            <a:r>
              <a:rPr lang="en-US" i="1" dirty="0" smtClean="0">
                <a:solidFill>
                  <a:srgbClr val="FF0000"/>
                </a:solidFill>
                <a:latin typeface="Bookman Old Style" pitchFamily="18" charset="0"/>
              </a:rPr>
              <a:t>LEXICAL ACTIVITY</a:t>
            </a:r>
            <a:endParaRPr lang="ru-RU" i="1" dirty="0">
              <a:solidFill>
                <a:srgbClr val="FF0000"/>
              </a:solidFill>
              <a:latin typeface="Bookman Old Style"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54762"/>
          </a:xfrm>
        </p:spPr>
        <p:txBody>
          <a:bodyPr>
            <a:normAutofit fontScale="90000"/>
          </a:bodyPr>
          <a:lstStyle/>
          <a:p>
            <a:pPr algn="l"/>
            <a:r>
              <a:rPr lang="en-US" sz="1600" dirty="0" smtClean="0"/>
              <a:t> </a:t>
            </a:r>
            <a:r>
              <a:rPr lang="ru-RU" sz="1600" dirty="0" smtClean="0"/>
              <a:t/>
            </a:r>
            <a:br>
              <a:rPr lang="ru-RU" sz="1600" dirty="0" smtClean="0"/>
            </a:br>
            <a:r>
              <a:rPr lang="en-US" sz="2400" b="1" dirty="0" smtClean="0"/>
              <a:t>CARD  </a:t>
            </a:r>
            <a:r>
              <a:rPr lang="en-US" sz="2400" b="1" dirty="0" smtClean="0"/>
              <a:t>4</a:t>
            </a:r>
            <a:r>
              <a:rPr lang="ru-RU" sz="2400" dirty="0" smtClean="0"/>
              <a:t/>
            </a:r>
            <a:br>
              <a:rPr lang="ru-RU" sz="2400" dirty="0" smtClean="0"/>
            </a:br>
            <a:r>
              <a:rPr lang="en-US" sz="2400" i="1" dirty="0" smtClean="0"/>
              <a:t>Finish the sentences with the words given in the </a:t>
            </a:r>
            <a:r>
              <a:rPr lang="en-US" sz="2400" i="1" dirty="0" smtClean="0"/>
              <a:t>box</a:t>
            </a:r>
            <a:r>
              <a:rPr lang="ru-RU" sz="2400" dirty="0" smtClean="0"/>
              <a:t/>
            </a:r>
            <a:br>
              <a:rPr lang="ru-RU" sz="2400" dirty="0" smtClean="0"/>
            </a:br>
            <a:r>
              <a:rPr lang="en-US" sz="2400" b="1" dirty="0" smtClean="0">
                <a:solidFill>
                  <a:srgbClr val="FF0000"/>
                </a:solidFill>
              </a:rPr>
              <a:t>X </a:t>
            </a:r>
            <a:r>
              <a:rPr lang="en-US" sz="2400" b="1" dirty="0" err="1" smtClean="0">
                <a:solidFill>
                  <a:srgbClr val="FF0000"/>
                </a:solidFill>
              </a:rPr>
              <a:t>mas</a:t>
            </a:r>
            <a:r>
              <a:rPr lang="en-US" sz="2400" b="1" dirty="0" smtClean="0">
                <a:solidFill>
                  <a:srgbClr val="FF0000"/>
                </a:solidFill>
              </a:rPr>
              <a:t>  cards,  celebrated,  gives,  mistletoe,  Santa Claus,  gets, holidays,  holy, present,  stockings,  popular,  traditional,  Xmas tree,  </a:t>
            </a:r>
            <a:r>
              <a:rPr lang="en-US" sz="2400" b="1" dirty="0" smtClean="0">
                <a:solidFill>
                  <a:srgbClr val="FF0000"/>
                </a:solidFill>
              </a:rPr>
              <a:t>decorated</a:t>
            </a:r>
            <a:r>
              <a:rPr lang="ru-RU" sz="2400" dirty="0" smtClean="0"/>
              <a:t/>
            </a:r>
            <a:br>
              <a:rPr lang="ru-RU" sz="2400" dirty="0" smtClean="0"/>
            </a:br>
            <a:r>
              <a:rPr lang="ru-RU" sz="2400" dirty="0" smtClean="0"/>
              <a:t/>
            </a:r>
            <a:br>
              <a:rPr lang="ru-RU" sz="2400" dirty="0" smtClean="0"/>
            </a:br>
            <a:r>
              <a:rPr lang="ru-RU" sz="2400" dirty="0" smtClean="0"/>
              <a:t>1) </a:t>
            </a:r>
            <a:r>
              <a:rPr lang="en-US" sz="2400" dirty="0" smtClean="0"/>
              <a:t>There </a:t>
            </a:r>
            <a:r>
              <a:rPr lang="en-US" sz="2400" dirty="0" smtClean="0"/>
              <a:t>are fewer public ------- in Great Britain than in any other countries. 2) The most ---  is Xmas. 3)  This festival is ---- on the 25</a:t>
            </a:r>
            <a:r>
              <a:rPr lang="en-US" sz="2400" baseline="30000" dirty="0" smtClean="0"/>
              <a:t>th</a:t>
            </a:r>
            <a:r>
              <a:rPr lang="en-US" sz="2400" dirty="0" smtClean="0"/>
              <a:t> of December. 4) Every year people of Norway give London a -------. 5) It is ---- and it stands in Trafalgar Square.</a:t>
            </a:r>
            <a:r>
              <a:rPr lang="ru-RU" sz="2400" dirty="0" smtClean="0"/>
              <a:t/>
            </a:r>
            <a:br>
              <a:rPr lang="ru-RU" sz="2400" dirty="0" smtClean="0"/>
            </a:br>
            <a:r>
              <a:rPr lang="en-US" sz="2400" dirty="0" smtClean="0"/>
              <a:t>6) Central streets are beautifully ------ . 7) The British send ------- to their friends and relatives. 8) Most houses are decorated with --- and ---- . 9) Children hang their ------ on their beds or fireplaces. 10) They hope that  ----- comes with toys and sweets.  </a:t>
            </a:r>
            <a:r>
              <a:rPr lang="en-US" sz="2400" dirty="0" smtClean="0"/>
              <a:t>11</a:t>
            </a:r>
            <a:r>
              <a:rPr lang="en-US" sz="2400" dirty="0" smtClean="0"/>
              <a:t>) Xmas is usually a  family holiday,  family usually meet  for a  ------- dinner </a:t>
            </a:r>
            <a:r>
              <a:rPr lang="en-US" sz="2400" dirty="0" smtClean="0"/>
              <a:t>. </a:t>
            </a:r>
            <a:r>
              <a:rPr lang="en-US" sz="2400" dirty="0" smtClean="0"/>
              <a:t>12) Everybody   ------- and ------- presents. </a:t>
            </a:r>
            <a:r>
              <a:rPr lang="ru-RU" sz="2400" dirty="0" smtClean="0"/>
              <a:t/>
            </a:r>
            <a:br>
              <a:rPr lang="ru-RU" sz="2400" dirty="0" smtClean="0"/>
            </a:br>
            <a:r>
              <a:rPr lang="en-US" sz="2400" b="1" dirty="0" smtClean="0"/>
              <a:t> </a:t>
            </a:r>
            <a:r>
              <a:rPr lang="ru-RU" sz="2400" dirty="0" smtClean="0"/>
              <a:t/>
            </a:r>
            <a:br>
              <a:rPr lang="ru-RU" sz="2400" dirty="0" smtClean="0"/>
            </a:br>
            <a:endParaRPr lang="ru-RU"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54762"/>
          </a:xfrm>
        </p:spPr>
        <p:txBody>
          <a:bodyPr>
            <a:normAutofit fontScale="90000"/>
          </a:bodyPr>
          <a:lstStyle/>
          <a:p>
            <a:pPr algn="l"/>
            <a:r>
              <a:rPr lang="en-US" sz="1600" dirty="0" smtClean="0"/>
              <a:t> </a:t>
            </a:r>
            <a:r>
              <a:rPr lang="ru-RU" sz="1600" dirty="0" smtClean="0"/>
              <a:t/>
            </a:r>
            <a:br>
              <a:rPr lang="ru-RU" sz="1600" dirty="0" smtClean="0"/>
            </a:br>
            <a:r>
              <a:rPr lang="en-US" sz="2400" b="1" dirty="0" smtClean="0"/>
              <a:t>CARD  </a:t>
            </a:r>
            <a:r>
              <a:rPr lang="en-US" sz="2400" b="1" dirty="0" smtClean="0"/>
              <a:t>4</a:t>
            </a:r>
            <a:r>
              <a:rPr lang="ru-RU" sz="2400" dirty="0" smtClean="0"/>
              <a:t/>
            </a:r>
            <a:br>
              <a:rPr lang="ru-RU" sz="2400" dirty="0" smtClean="0"/>
            </a:br>
            <a:r>
              <a:rPr lang="en-US" sz="2400" i="1" dirty="0" smtClean="0"/>
              <a:t>Finish the sentences with the words given in the </a:t>
            </a:r>
            <a:r>
              <a:rPr lang="en-US" sz="2400" i="1" dirty="0" smtClean="0"/>
              <a:t>box</a:t>
            </a:r>
            <a:r>
              <a:rPr lang="ru-RU" sz="2400" dirty="0" smtClean="0"/>
              <a:t/>
            </a:r>
            <a:br>
              <a:rPr lang="ru-RU" sz="2400" dirty="0" smtClean="0"/>
            </a:br>
            <a:r>
              <a:rPr lang="en-US" sz="2400" b="1" dirty="0" smtClean="0">
                <a:solidFill>
                  <a:srgbClr val="FF0000"/>
                </a:solidFill>
              </a:rPr>
              <a:t>X </a:t>
            </a:r>
            <a:r>
              <a:rPr lang="en-US" sz="2400" b="1" dirty="0" err="1" smtClean="0">
                <a:solidFill>
                  <a:srgbClr val="FF0000"/>
                </a:solidFill>
              </a:rPr>
              <a:t>mas</a:t>
            </a:r>
            <a:r>
              <a:rPr lang="en-US" sz="2400" b="1" dirty="0" smtClean="0">
                <a:solidFill>
                  <a:srgbClr val="FF0000"/>
                </a:solidFill>
              </a:rPr>
              <a:t>  cards,  celebrated,  gives,  mistletoe,  Santa Claus,  gets, holidays,  holy, present,  stockings,  popular,  traditional,  Xmas tree,  </a:t>
            </a:r>
            <a:r>
              <a:rPr lang="en-US" sz="2400" b="1" dirty="0" smtClean="0">
                <a:solidFill>
                  <a:srgbClr val="FF0000"/>
                </a:solidFill>
              </a:rPr>
              <a:t>decorated</a:t>
            </a:r>
            <a:r>
              <a:rPr lang="ru-RU" sz="2400" dirty="0" smtClean="0"/>
              <a:t/>
            </a:r>
            <a:br>
              <a:rPr lang="ru-RU" sz="2400" dirty="0" smtClean="0"/>
            </a:br>
            <a:r>
              <a:rPr lang="ru-RU" sz="2400" dirty="0" smtClean="0"/>
              <a:t/>
            </a:r>
            <a:br>
              <a:rPr lang="ru-RU" sz="2400" dirty="0" smtClean="0"/>
            </a:br>
            <a:r>
              <a:rPr lang="ru-RU" sz="2400" dirty="0" smtClean="0"/>
              <a:t>1) </a:t>
            </a:r>
            <a:r>
              <a:rPr lang="en-US" sz="2400" dirty="0" smtClean="0"/>
              <a:t>There </a:t>
            </a:r>
            <a:r>
              <a:rPr lang="en-US" sz="2400" dirty="0" smtClean="0"/>
              <a:t>are fewer public </a:t>
            </a:r>
            <a:r>
              <a:rPr lang="ru-RU" sz="2400" dirty="0" smtClean="0"/>
              <a:t> </a:t>
            </a:r>
            <a:r>
              <a:rPr lang="en-US" sz="2400" dirty="0" smtClean="0">
                <a:solidFill>
                  <a:srgbClr val="FF0000"/>
                </a:solidFill>
              </a:rPr>
              <a:t>holidays</a:t>
            </a:r>
            <a:r>
              <a:rPr lang="en-US" sz="2400" dirty="0" smtClean="0"/>
              <a:t> </a:t>
            </a:r>
            <a:r>
              <a:rPr lang="en-US" sz="2400" dirty="0" smtClean="0"/>
              <a:t>in Great Britain than in any other countries. 2) The most ---  is Xmas. 3)  This festival is ---- on the 25</a:t>
            </a:r>
            <a:r>
              <a:rPr lang="en-US" sz="2400" baseline="30000" dirty="0" smtClean="0"/>
              <a:t>th</a:t>
            </a:r>
            <a:r>
              <a:rPr lang="en-US" sz="2400" dirty="0" smtClean="0"/>
              <a:t> of December. 4) Every year people of Norway give London a -------. 5) It is ---- and it stands in Trafalgar Square.</a:t>
            </a:r>
            <a:r>
              <a:rPr lang="ru-RU" sz="2400" dirty="0" smtClean="0"/>
              <a:t/>
            </a:r>
            <a:br>
              <a:rPr lang="ru-RU" sz="2400" dirty="0" smtClean="0"/>
            </a:br>
            <a:r>
              <a:rPr lang="en-US" sz="2400" dirty="0" smtClean="0"/>
              <a:t>6) Central streets are beautifully ------ . 7) The British send ------- to their friends and relatives. 8) Most houses are decorated with --- and ---- . 9) Children hang their ------ on their beds or fireplaces. 10) They hope that  ----- comes with toys and sweets.  </a:t>
            </a:r>
            <a:r>
              <a:rPr lang="en-US" sz="2400" dirty="0" smtClean="0"/>
              <a:t>11</a:t>
            </a:r>
            <a:r>
              <a:rPr lang="en-US" sz="2400" dirty="0" smtClean="0"/>
              <a:t>) Xmas is usually a  family holiday,  family usually meet  for a  ------- dinner </a:t>
            </a:r>
            <a:r>
              <a:rPr lang="en-US" sz="2400" dirty="0" smtClean="0"/>
              <a:t>.  </a:t>
            </a:r>
            <a:r>
              <a:rPr lang="en-US" sz="2400" dirty="0" smtClean="0"/>
              <a:t>12) Everybody   ------- and ------- presents. </a:t>
            </a:r>
            <a:r>
              <a:rPr lang="ru-RU" sz="2400" dirty="0" smtClean="0"/>
              <a:t/>
            </a:r>
            <a:br>
              <a:rPr lang="ru-RU" sz="2400" dirty="0" smtClean="0"/>
            </a:br>
            <a:r>
              <a:rPr lang="en-US" sz="2400" b="1" dirty="0" smtClean="0"/>
              <a:t> </a:t>
            </a:r>
            <a:r>
              <a:rPr lang="ru-RU" sz="2400" dirty="0" smtClean="0"/>
              <a:t/>
            </a:r>
            <a:br>
              <a:rPr lang="ru-RU" sz="2400" dirty="0" smtClean="0"/>
            </a:br>
            <a:endParaRPr lang="ru-RU"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54762"/>
          </a:xfrm>
        </p:spPr>
        <p:txBody>
          <a:bodyPr>
            <a:normAutofit fontScale="90000"/>
          </a:bodyPr>
          <a:lstStyle/>
          <a:p>
            <a:pPr algn="l"/>
            <a:r>
              <a:rPr lang="en-US" sz="1600" dirty="0" smtClean="0"/>
              <a:t> </a:t>
            </a:r>
            <a:r>
              <a:rPr lang="ru-RU" sz="1600" dirty="0" smtClean="0"/>
              <a:t/>
            </a:r>
            <a:br>
              <a:rPr lang="ru-RU" sz="1600" dirty="0" smtClean="0"/>
            </a:br>
            <a:r>
              <a:rPr lang="en-US" sz="2400" b="1" dirty="0" smtClean="0"/>
              <a:t>CARD  </a:t>
            </a:r>
            <a:r>
              <a:rPr lang="en-US" sz="2400" b="1" dirty="0" smtClean="0"/>
              <a:t>4</a:t>
            </a:r>
            <a:r>
              <a:rPr lang="ru-RU" sz="2400" dirty="0" smtClean="0"/>
              <a:t/>
            </a:r>
            <a:br>
              <a:rPr lang="ru-RU" sz="2400" dirty="0" smtClean="0"/>
            </a:br>
            <a:r>
              <a:rPr lang="en-US" sz="2400" i="1" dirty="0" smtClean="0"/>
              <a:t>Finish the sentences with the words given in the </a:t>
            </a:r>
            <a:r>
              <a:rPr lang="en-US" sz="2400" i="1" dirty="0" smtClean="0"/>
              <a:t>box</a:t>
            </a:r>
            <a:r>
              <a:rPr lang="ru-RU" sz="2400" dirty="0" smtClean="0"/>
              <a:t/>
            </a:r>
            <a:br>
              <a:rPr lang="ru-RU" sz="2400" dirty="0" smtClean="0"/>
            </a:br>
            <a:r>
              <a:rPr lang="en-US" sz="2400" b="1" dirty="0" smtClean="0">
                <a:solidFill>
                  <a:srgbClr val="FF0000"/>
                </a:solidFill>
              </a:rPr>
              <a:t>X </a:t>
            </a:r>
            <a:r>
              <a:rPr lang="en-US" sz="2400" b="1" dirty="0" err="1" smtClean="0">
                <a:solidFill>
                  <a:srgbClr val="FF0000"/>
                </a:solidFill>
              </a:rPr>
              <a:t>mas</a:t>
            </a:r>
            <a:r>
              <a:rPr lang="en-US" sz="2400" b="1" dirty="0" smtClean="0">
                <a:solidFill>
                  <a:srgbClr val="FF0000"/>
                </a:solidFill>
              </a:rPr>
              <a:t>  cards,  celebrated,  gives,  mistletoe,  Santa Claus,  gets, holidays,  holy, present,  stockings,  popular,  traditional,  Xmas tree,  </a:t>
            </a:r>
            <a:r>
              <a:rPr lang="en-US" sz="2400" b="1" dirty="0" smtClean="0">
                <a:solidFill>
                  <a:srgbClr val="FF0000"/>
                </a:solidFill>
              </a:rPr>
              <a:t>decorated</a:t>
            </a:r>
            <a:r>
              <a:rPr lang="ru-RU" sz="2400" dirty="0" smtClean="0"/>
              <a:t/>
            </a:r>
            <a:br>
              <a:rPr lang="ru-RU" sz="2400" dirty="0" smtClean="0"/>
            </a:br>
            <a:r>
              <a:rPr lang="ru-RU" sz="2400" dirty="0" smtClean="0"/>
              <a:t/>
            </a:r>
            <a:br>
              <a:rPr lang="ru-RU" sz="2400" dirty="0" smtClean="0"/>
            </a:br>
            <a:r>
              <a:rPr lang="ru-RU" sz="2400" dirty="0" smtClean="0"/>
              <a:t>1) </a:t>
            </a:r>
            <a:r>
              <a:rPr lang="en-US" sz="2400" dirty="0" smtClean="0"/>
              <a:t>There </a:t>
            </a:r>
            <a:r>
              <a:rPr lang="en-US" sz="2400" dirty="0" smtClean="0"/>
              <a:t>are fewer public </a:t>
            </a:r>
            <a:r>
              <a:rPr lang="ru-RU" sz="2400" dirty="0" smtClean="0"/>
              <a:t> </a:t>
            </a:r>
            <a:r>
              <a:rPr lang="en-US" sz="2400" dirty="0" smtClean="0">
                <a:solidFill>
                  <a:srgbClr val="FF0000"/>
                </a:solidFill>
              </a:rPr>
              <a:t>holidays</a:t>
            </a:r>
            <a:r>
              <a:rPr lang="en-US" sz="2400" dirty="0" smtClean="0"/>
              <a:t> </a:t>
            </a:r>
            <a:r>
              <a:rPr lang="en-US" sz="2400" dirty="0" smtClean="0"/>
              <a:t>in Great Britain than in any other countries. 2) The most </a:t>
            </a:r>
            <a:r>
              <a:rPr lang="en-US" sz="2400" dirty="0" smtClean="0"/>
              <a:t> </a:t>
            </a:r>
            <a:r>
              <a:rPr lang="en-US" sz="2400" dirty="0" smtClean="0">
                <a:solidFill>
                  <a:srgbClr val="FF0000"/>
                </a:solidFill>
              </a:rPr>
              <a:t>popular </a:t>
            </a:r>
            <a:r>
              <a:rPr lang="en-US" sz="2400" dirty="0" smtClean="0"/>
              <a:t> </a:t>
            </a:r>
            <a:r>
              <a:rPr lang="en-US" sz="2400" dirty="0" smtClean="0"/>
              <a:t>is Xmas. 3)  This festival is </a:t>
            </a:r>
            <a:r>
              <a:rPr lang="en-US" sz="2400" dirty="0" smtClean="0"/>
              <a:t>---- </a:t>
            </a:r>
            <a:r>
              <a:rPr lang="en-US" sz="2400" dirty="0" smtClean="0"/>
              <a:t>on the 25</a:t>
            </a:r>
            <a:r>
              <a:rPr lang="en-US" sz="2400" baseline="30000" dirty="0" smtClean="0"/>
              <a:t>th</a:t>
            </a:r>
            <a:r>
              <a:rPr lang="en-US" sz="2400" dirty="0" smtClean="0"/>
              <a:t> of December. 4) Every year people of Norway give London a -------. 5) It is ---- and it stands in Trafalgar Square.</a:t>
            </a:r>
            <a:r>
              <a:rPr lang="ru-RU" sz="2400" dirty="0" smtClean="0"/>
              <a:t/>
            </a:r>
            <a:br>
              <a:rPr lang="ru-RU" sz="2400" dirty="0" smtClean="0"/>
            </a:br>
            <a:r>
              <a:rPr lang="en-US" sz="2400" dirty="0" smtClean="0"/>
              <a:t>6) Central streets are beautifully ------ . 7) The British send ------- to their friends and relatives. 8) Most houses are decorated with --- and ---- . 9) Children hang their ------ on their beds or fireplaces. 10) They hope that  ----- comes with toys and sweets.  </a:t>
            </a:r>
            <a:r>
              <a:rPr lang="en-US" sz="2400" dirty="0" smtClean="0"/>
              <a:t>11</a:t>
            </a:r>
            <a:r>
              <a:rPr lang="en-US" sz="2400" dirty="0" smtClean="0"/>
              <a:t>) Xmas is usually a  family holiday,  family usually meet  for a  ------- dinner </a:t>
            </a:r>
            <a:r>
              <a:rPr lang="en-US" sz="2400" dirty="0" smtClean="0"/>
              <a:t>. </a:t>
            </a:r>
            <a:r>
              <a:rPr lang="en-US" sz="2400" dirty="0" smtClean="0"/>
              <a:t>12) Everybody   ------- and ------- presents. </a:t>
            </a:r>
            <a:r>
              <a:rPr lang="ru-RU" sz="2400" dirty="0" smtClean="0"/>
              <a:t/>
            </a:r>
            <a:br>
              <a:rPr lang="ru-RU" sz="2400" dirty="0" smtClean="0"/>
            </a:br>
            <a:r>
              <a:rPr lang="en-US" sz="2400" b="1" dirty="0" smtClean="0"/>
              <a:t> </a:t>
            </a:r>
            <a:r>
              <a:rPr lang="ru-RU" sz="2400" dirty="0" smtClean="0"/>
              <a:t/>
            </a:r>
            <a:br>
              <a:rPr lang="ru-RU" sz="2400" dirty="0" smtClean="0"/>
            </a:br>
            <a:endParaRPr lang="ru-RU"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54762"/>
          </a:xfrm>
        </p:spPr>
        <p:txBody>
          <a:bodyPr>
            <a:normAutofit fontScale="90000"/>
          </a:bodyPr>
          <a:lstStyle/>
          <a:p>
            <a:pPr algn="l"/>
            <a:r>
              <a:rPr lang="en-US" sz="1600" dirty="0" smtClean="0"/>
              <a:t> </a:t>
            </a:r>
            <a:r>
              <a:rPr lang="ru-RU" sz="1600" dirty="0" smtClean="0"/>
              <a:t/>
            </a:r>
            <a:br>
              <a:rPr lang="ru-RU" sz="1600" dirty="0" smtClean="0"/>
            </a:br>
            <a:r>
              <a:rPr lang="en-US" sz="2400" b="1" dirty="0" smtClean="0"/>
              <a:t>CARD  </a:t>
            </a:r>
            <a:r>
              <a:rPr lang="en-US" sz="2400" b="1" dirty="0" smtClean="0"/>
              <a:t>4</a:t>
            </a:r>
            <a:r>
              <a:rPr lang="ru-RU" sz="2400" dirty="0" smtClean="0"/>
              <a:t/>
            </a:r>
            <a:br>
              <a:rPr lang="ru-RU" sz="2400" dirty="0" smtClean="0"/>
            </a:br>
            <a:r>
              <a:rPr lang="en-US" sz="2400" i="1" dirty="0" smtClean="0"/>
              <a:t>Finish the sentences with the words given in the </a:t>
            </a:r>
            <a:r>
              <a:rPr lang="en-US" sz="2400" i="1" dirty="0" smtClean="0"/>
              <a:t>box</a:t>
            </a:r>
            <a:r>
              <a:rPr lang="ru-RU" sz="2400" dirty="0" smtClean="0"/>
              <a:t/>
            </a:r>
            <a:br>
              <a:rPr lang="ru-RU" sz="2400" dirty="0" smtClean="0"/>
            </a:br>
            <a:r>
              <a:rPr lang="en-US" sz="2400" b="1" dirty="0" smtClean="0">
                <a:solidFill>
                  <a:srgbClr val="FF0000"/>
                </a:solidFill>
              </a:rPr>
              <a:t>X </a:t>
            </a:r>
            <a:r>
              <a:rPr lang="en-US" sz="2400" b="1" dirty="0" err="1" smtClean="0">
                <a:solidFill>
                  <a:srgbClr val="FF0000"/>
                </a:solidFill>
              </a:rPr>
              <a:t>mas</a:t>
            </a:r>
            <a:r>
              <a:rPr lang="en-US" sz="2400" b="1" dirty="0" smtClean="0">
                <a:solidFill>
                  <a:srgbClr val="FF0000"/>
                </a:solidFill>
              </a:rPr>
              <a:t>  cards,  celebrated,  gives,  mistletoe,  Santa Claus,  gets, holidays,  holy, present,  stockings,  popular,  traditional,  Xmas tree,  </a:t>
            </a:r>
            <a:r>
              <a:rPr lang="en-US" sz="2400" b="1" dirty="0" smtClean="0">
                <a:solidFill>
                  <a:srgbClr val="FF0000"/>
                </a:solidFill>
              </a:rPr>
              <a:t>decorated</a:t>
            </a:r>
            <a:r>
              <a:rPr lang="ru-RU" sz="2400" dirty="0" smtClean="0"/>
              <a:t/>
            </a:r>
            <a:br>
              <a:rPr lang="ru-RU" sz="2400" dirty="0" smtClean="0"/>
            </a:br>
            <a:r>
              <a:rPr lang="ru-RU" sz="2400" dirty="0" smtClean="0"/>
              <a:t/>
            </a:r>
            <a:br>
              <a:rPr lang="ru-RU" sz="2400" dirty="0" smtClean="0"/>
            </a:br>
            <a:r>
              <a:rPr lang="ru-RU" sz="2400" dirty="0" smtClean="0"/>
              <a:t>1) </a:t>
            </a:r>
            <a:r>
              <a:rPr lang="en-US" sz="2400" dirty="0" smtClean="0"/>
              <a:t>There </a:t>
            </a:r>
            <a:r>
              <a:rPr lang="en-US" sz="2400" dirty="0" smtClean="0"/>
              <a:t>are fewer public </a:t>
            </a:r>
            <a:r>
              <a:rPr lang="ru-RU" sz="2400" dirty="0" smtClean="0"/>
              <a:t> </a:t>
            </a:r>
            <a:r>
              <a:rPr lang="en-US" sz="2400" dirty="0" smtClean="0">
                <a:solidFill>
                  <a:srgbClr val="FF0000"/>
                </a:solidFill>
              </a:rPr>
              <a:t>holidays</a:t>
            </a:r>
            <a:r>
              <a:rPr lang="en-US" sz="2400" dirty="0" smtClean="0"/>
              <a:t> </a:t>
            </a:r>
            <a:r>
              <a:rPr lang="en-US" sz="2400" dirty="0" smtClean="0"/>
              <a:t>in Great Britain than in any other countries. 2) The most </a:t>
            </a:r>
            <a:r>
              <a:rPr lang="en-US" sz="2400" dirty="0" smtClean="0"/>
              <a:t> </a:t>
            </a:r>
            <a:r>
              <a:rPr lang="en-US" sz="2400" dirty="0" smtClean="0">
                <a:solidFill>
                  <a:srgbClr val="FF0000"/>
                </a:solidFill>
              </a:rPr>
              <a:t>popular </a:t>
            </a:r>
            <a:r>
              <a:rPr lang="en-US" sz="2400" dirty="0" smtClean="0"/>
              <a:t> </a:t>
            </a:r>
            <a:r>
              <a:rPr lang="en-US" sz="2400" dirty="0" smtClean="0"/>
              <a:t>is Xmas. 3)  This festival is </a:t>
            </a:r>
            <a:r>
              <a:rPr lang="en-US" sz="2400" dirty="0" smtClean="0"/>
              <a:t> </a:t>
            </a:r>
            <a:r>
              <a:rPr lang="en-US" sz="2400" dirty="0" smtClean="0">
                <a:solidFill>
                  <a:srgbClr val="FF0000"/>
                </a:solidFill>
              </a:rPr>
              <a:t>celebrated</a:t>
            </a:r>
            <a:r>
              <a:rPr lang="en-US" sz="2400" dirty="0" smtClean="0"/>
              <a:t> </a:t>
            </a:r>
            <a:r>
              <a:rPr lang="en-US" sz="2400" dirty="0" smtClean="0"/>
              <a:t>on the 25</a:t>
            </a:r>
            <a:r>
              <a:rPr lang="en-US" sz="2400" baseline="30000" dirty="0" smtClean="0"/>
              <a:t>th</a:t>
            </a:r>
            <a:r>
              <a:rPr lang="en-US" sz="2400" dirty="0" smtClean="0"/>
              <a:t> of December. 4) Every year people of Norway give London a -------. 5) It is ---- and it stands in Trafalgar Square.</a:t>
            </a:r>
            <a:r>
              <a:rPr lang="ru-RU" sz="2400" dirty="0" smtClean="0"/>
              <a:t/>
            </a:r>
            <a:br>
              <a:rPr lang="ru-RU" sz="2400" dirty="0" smtClean="0"/>
            </a:br>
            <a:r>
              <a:rPr lang="en-US" sz="2400" dirty="0" smtClean="0"/>
              <a:t>6) Central streets are beautifully ------ . 7) The British send ------- to their friends and relatives. 8) Most houses are decorated with --- and ---- . 9) Children hang their ------ on their beds or fireplaces. 10) They hope that  ----- comes with toys and sweets.  </a:t>
            </a:r>
            <a:r>
              <a:rPr lang="en-US" sz="2400" dirty="0" smtClean="0"/>
              <a:t>11</a:t>
            </a:r>
            <a:r>
              <a:rPr lang="en-US" sz="2400" dirty="0" smtClean="0"/>
              <a:t>) Xmas is usually a  family holiday,  family usually meet  for a  ------- dinner </a:t>
            </a:r>
            <a:r>
              <a:rPr lang="en-US" sz="2400" dirty="0" smtClean="0"/>
              <a:t>. </a:t>
            </a:r>
            <a:r>
              <a:rPr lang="en-US" sz="2400" dirty="0" smtClean="0"/>
              <a:t>12) Everybody   ------- and ------- presents. </a:t>
            </a:r>
            <a:r>
              <a:rPr lang="ru-RU" sz="2400" dirty="0" smtClean="0"/>
              <a:t/>
            </a:r>
            <a:br>
              <a:rPr lang="ru-RU" sz="2400" dirty="0" smtClean="0"/>
            </a:br>
            <a:r>
              <a:rPr lang="en-US" sz="2400" b="1" dirty="0" smtClean="0"/>
              <a:t> </a:t>
            </a:r>
            <a:r>
              <a:rPr lang="ru-RU" sz="2400" dirty="0" smtClean="0"/>
              <a:t/>
            </a:r>
            <a:br>
              <a:rPr lang="ru-RU" sz="2400" dirty="0" smtClean="0"/>
            </a:br>
            <a:endParaRPr lang="ru-RU"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54762"/>
          </a:xfrm>
        </p:spPr>
        <p:txBody>
          <a:bodyPr>
            <a:normAutofit fontScale="90000"/>
          </a:bodyPr>
          <a:lstStyle/>
          <a:p>
            <a:pPr algn="l"/>
            <a:r>
              <a:rPr lang="en-US" sz="1600" dirty="0" smtClean="0"/>
              <a:t> </a:t>
            </a:r>
            <a:r>
              <a:rPr lang="ru-RU" sz="1600" dirty="0" smtClean="0"/>
              <a:t/>
            </a:r>
            <a:br>
              <a:rPr lang="ru-RU" sz="1600" dirty="0" smtClean="0"/>
            </a:br>
            <a:r>
              <a:rPr lang="en-US" sz="2400" b="1" dirty="0" smtClean="0"/>
              <a:t>CARD  </a:t>
            </a:r>
            <a:r>
              <a:rPr lang="en-US" sz="2400" b="1" dirty="0" smtClean="0"/>
              <a:t>4</a:t>
            </a:r>
            <a:r>
              <a:rPr lang="ru-RU" sz="2400" dirty="0" smtClean="0"/>
              <a:t/>
            </a:r>
            <a:br>
              <a:rPr lang="ru-RU" sz="2400" dirty="0" smtClean="0"/>
            </a:br>
            <a:r>
              <a:rPr lang="en-US" sz="2400" i="1" dirty="0" smtClean="0"/>
              <a:t>Finish the sentences with the words given in the </a:t>
            </a:r>
            <a:r>
              <a:rPr lang="en-US" sz="2400" i="1" dirty="0" smtClean="0"/>
              <a:t>box</a:t>
            </a:r>
            <a:r>
              <a:rPr lang="ru-RU" sz="2400" dirty="0" smtClean="0"/>
              <a:t/>
            </a:r>
            <a:br>
              <a:rPr lang="ru-RU" sz="2400" dirty="0" smtClean="0"/>
            </a:br>
            <a:r>
              <a:rPr lang="en-US" sz="2400" b="1" dirty="0" smtClean="0">
                <a:solidFill>
                  <a:srgbClr val="FF0000"/>
                </a:solidFill>
              </a:rPr>
              <a:t>X </a:t>
            </a:r>
            <a:r>
              <a:rPr lang="en-US" sz="2400" b="1" dirty="0" err="1" smtClean="0">
                <a:solidFill>
                  <a:srgbClr val="FF0000"/>
                </a:solidFill>
              </a:rPr>
              <a:t>mas</a:t>
            </a:r>
            <a:r>
              <a:rPr lang="en-US" sz="2400" b="1" dirty="0" smtClean="0">
                <a:solidFill>
                  <a:srgbClr val="FF0000"/>
                </a:solidFill>
              </a:rPr>
              <a:t>  cards,  celebrated,  gives,  mistletoe,  Santa Claus,  gets, holidays,  holy, present,  stockings,  popular,  traditional,  Xmas tree,  </a:t>
            </a:r>
            <a:r>
              <a:rPr lang="en-US" sz="2400" b="1" dirty="0" smtClean="0">
                <a:solidFill>
                  <a:srgbClr val="FF0000"/>
                </a:solidFill>
              </a:rPr>
              <a:t>decorated</a:t>
            </a:r>
            <a:r>
              <a:rPr lang="ru-RU" sz="2400" dirty="0" smtClean="0"/>
              <a:t/>
            </a:r>
            <a:br>
              <a:rPr lang="ru-RU" sz="2400" dirty="0" smtClean="0"/>
            </a:br>
            <a:r>
              <a:rPr lang="ru-RU" sz="2400" dirty="0" smtClean="0"/>
              <a:t/>
            </a:r>
            <a:br>
              <a:rPr lang="ru-RU" sz="2400" dirty="0" smtClean="0"/>
            </a:br>
            <a:r>
              <a:rPr lang="ru-RU" sz="2400" dirty="0" smtClean="0"/>
              <a:t>1) </a:t>
            </a:r>
            <a:r>
              <a:rPr lang="en-US" sz="2400" dirty="0" smtClean="0"/>
              <a:t>There </a:t>
            </a:r>
            <a:r>
              <a:rPr lang="en-US" sz="2400" dirty="0" smtClean="0"/>
              <a:t>are fewer public </a:t>
            </a:r>
            <a:r>
              <a:rPr lang="ru-RU" sz="2400" dirty="0" smtClean="0"/>
              <a:t> </a:t>
            </a:r>
            <a:r>
              <a:rPr lang="en-US" sz="2400" dirty="0" smtClean="0">
                <a:solidFill>
                  <a:srgbClr val="FF0000"/>
                </a:solidFill>
              </a:rPr>
              <a:t>holidays</a:t>
            </a:r>
            <a:r>
              <a:rPr lang="en-US" sz="2400" dirty="0" smtClean="0"/>
              <a:t> </a:t>
            </a:r>
            <a:r>
              <a:rPr lang="en-US" sz="2400" dirty="0" smtClean="0"/>
              <a:t>in Great Britain than in any other countries. 2) The most </a:t>
            </a:r>
            <a:r>
              <a:rPr lang="en-US" sz="2400" dirty="0" smtClean="0"/>
              <a:t> </a:t>
            </a:r>
            <a:r>
              <a:rPr lang="en-US" sz="2400" dirty="0" smtClean="0">
                <a:solidFill>
                  <a:srgbClr val="FF0000"/>
                </a:solidFill>
              </a:rPr>
              <a:t>popular </a:t>
            </a:r>
            <a:r>
              <a:rPr lang="en-US" sz="2400" dirty="0" smtClean="0"/>
              <a:t> </a:t>
            </a:r>
            <a:r>
              <a:rPr lang="en-US" sz="2400" dirty="0" smtClean="0"/>
              <a:t>is Xmas. 3)  This festival is </a:t>
            </a:r>
            <a:r>
              <a:rPr lang="en-US" sz="2400" dirty="0" smtClean="0"/>
              <a:t> </a:t>
            </a:r>
            <a:r>
              <a:rPr lang="en-US" sz="2400" dirty="0" smtClean="0">
                <a:solidFill>
                  <a:srgbClr val="FF0000"/>
                </a:solidFill>
              </a:rPr>
              <a:t>celebrated</a:t>
            </a:r>
            <a:r>
              <a:rPr lang="en-US" sz="2400" dirty="0" smtClean="0"/>
              <a:t> </a:t>
            </a:r>
            <a:r>
              <a:rPr lang="en-US" sz="2400" dirty="0" smtClean="0"/>
              <a:t>on the 25</a:t>
            </a:r>
            <a:r>
              <a:rPr lang="en-US" sz="2400" baseline="30000" dirty="0" smtClean="0"/>
              <a:t>th</a:t>
            </a:r>
            <a:r>
              <a:rPr lang="en-US" sz="2400" dirty="0" smtClean="0"/>
              <a:t> of December. 4) Every year people of Norway give London a </a:t>
            </a:r>
            <a:r>
              <a:rPr lang="en-US" sz="2400" dirty="0" smtClean="0"/>
              <a:t> </a:t>
            </a:r>
            <a:r>
              <a:rPr lang="en-US" sz="2400" dirty="0" smtClean="0">
                <a:solidFill>
                  <a:srgbClr val="FF0000"/>
                </a:solidFill>
              </a:rPr>
              <a:t>present</a:t>
            </a:r>
            <a:r>
              <a:rPr lang="en-US" sz="2400" dirty="0" smtClean="0"/>
              <a:t>. </a:t>
            </a:r>
            <a:r>
              <a:rPr lang="en-US" sz="2400" dirty="0" smtClean="0"/>
              <a:t>5) It is ---- and it stands in Trafalgar Square.</a:t>
            </a:r>
            <a:r>
              <a:rPr lang="ru-RU" sz="2400" dirty="0" smtClean="0"/>
              <a:t/>
            </a:r>
            <a:br>
              <a:rPr lang="ru-RU" sz="2400" dirty="0" smtClean="0"/>
            </a:br>
            <a:r>
              <a:rPr lang="en-US" sz="2400" dirty="0" smtClean="0"/>
              <a:t>6) Central streets are beautifully ------ . 7) The British send ------- to their friends and relatives. 8) Most houses are decorated with --- and ---- . 9) Children hang their ------ on their beds or fireplaces. 10) They hope that  ----- comes with toys and sweets.  </a:t>
            </a:r>
            <a:r>
              <a:rPr lang="en-US" sz="2400" dirty="0" smtClean="0"/>
              <a:t>11</a:t>
            </a:r>
            <a:r>
              <a:rPr lang="en-US" sz="2400" dirty="0" smtClean="0"/>
              <a:t>) Xmas is usually a  family holiday,  family usually meet  for a  ------- dinner .</a:t>
            </a:r>
            <a:r>
              <a:rPr lang="en-US" sz="2400" dirty="0" smtClean="0"/>
              <a:t>  </a:t>
            </a:r>
            <a:r>
              <a:rPr lang="en-US" sz="2400" dirty="0" smtClean="0"/>
              <a:t>12) Everybody   ------- and ------- presents. </a:t>
            </a:r>
            <a:r>
              <a:rPr lang="ru-RU" sz="2400" dirty="0" smtClean="0"/>
              <a:t/>
            </a:r>
            <a:br>
              <a:rPr lang="ru-RU" sz="2400" dirty="0" smtClean="0"/>
            </a:br>
            <a:r>
              <a:rPr lang="en-US" sz="2400" b="1" dirty="0" smtClean="0"/>
              <a:t> </a:t>
            </a:r>
            <a:r>
              <a:rPr lang="ru-RU" sz="2400" dirty="0" smtClean="0"/>
              <a:t/>
            </a:r>
            <a:br>
              <a:rPr lang="ru-RU" sz="2400" dirty="0" smtClean="0"/>
            </a:br>
            <a:endParaRPr lang="ru-RU"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54762"/>
          </a:xfrm>
        </p:spPr>
        <p:txBody>
          <a:bodyPr>
            <a:normAutofit fontScale="90000"/>
          </a:bodyPr>
          <a:lstStyle/>
          <a:p>
            <a:pPr algn="l"/>
            <a:r>
              <a:rPr lang="en-US" sz="1600" dirty="0" smtClean="0"/>
              <a:t> </a:t>
            </a:r>
            <a:r>
              <a:rPr lang="ru-RU" sz="1600" dirty="0" smtClean="0"/>
              <a:t/>
            </a:r>
            <a:br>
              <a:rPr lang="ru-RU" sz="1600" dirty="0" smtClean="0"/>
            </a:br>
            <a:r>
              <a:rPr lang="en-US" sz="2400" b="1" dirty="0" smtClean="0"/>
              <a:t>CARD  </a:t>
            </a:r>
            <a:r>
              <a:rPr lang="en-US" sz="2400" b="1" dirty="0" smtClean="0"/>
              <a:t>4</a:t>
            </a:r>
            <a:r>
              <a:rPr lang="ru-RU" sz="2400" dirty="0" smtClean="0"/>
              <a:t/>
            </a:r>
            <a:br>
              <a:rPr lang="ru-RU" sz="2400" dirty="0" smtClean="0"/>
            </a:br>
            <a:r>
              <a:rPr lang="en-US" sz="2400" i="1" dirty="0" smtClean="0"/>
              <a:t>Finish the sentences with the words given in the </a:t>
            </a:r>
            <a:r>
              <a:rPr lang="en-US" sz="2400" i="1" dirty="0" smtClean="0"/>
              <a:t>box</a:t>
            </a:r>
            <a:r>
              <a:rPr lang="ru-RU" sz="2400" dirty="0" smtClean="0"/>
              <a:t/>
            </a:r>
            <a:br>
              <a:rPr lang="ru-RU" sz="2400" dirty="0" smtClean="0"/>
            </a:br>
            <a:r>
              <a:rPr lang="en-US" sz="2400" b="1" dirty="0" smtClean="0">
                <a:solidFill>
                  <a:srgbClr val="FF0000"/>
                </a:solidFill>
              </a:rPr>
              <a:t>X </a:t>
            </a:r>
            <a:r>
              <a:rPr lang="en-US" sz="2400" b="1" dirty="0" err="1" smtClean="0">
                <a:solidFill>
                  <a:srgbClr val="FF0000"/>
                </a:solidFill>
              </a:rPr>
              <a:t>mas</a:t>
            </a:r>
            <a:r>
              <a:rPr lang="en-US" sz="2400" b="1" dirty="0" smtClean="0">
                <a:solidFill>
                  <a:srgbClr val="FF0000"/>
                </a:solidFill>
              </a:rPr>
              <a:t>  cards,  celebrated,  gives,  mistletoe,  Santa Claus,  gets, holidays,  holy, present,  stockings,  popular,  traditional,  Xmas tree,  </a:t>
            </a:r>
            <a:r>
              <a:rPr lang="en-US" sz="2400" b="1" dirty="0" smtClean="0">
                <a:solidFill>
                  <a:srgbClr val="FF0000"/>
                </a:solidFill>
              </a:rPr>
              <a:t>decorated</a:t>
            </a:r>
            <a:r>
              <a:rPr lang="ru-RU" sz="2400" dirty="0" smtClean="0"/>
              <a:t/>
            </a:r>
            <a:br>
              <a:rPr lang="ru-RU" sz="2400" dirty="0" smtClean="0"/>
            </a:br>
            <a:r>
              <a:rPr lang="ru-RU" sz="2400" dirty="0" smtClean="0"/>
              <a:t/>
            </a:r>
            <a:br>
              <a:rPr lang="ru-RU" sz="2400" dirty="0" smtClean="0"/>
            </a:br>
            <a:r>
              <a:rPr lang="ru-RU" sz="2400" dirty="0" smtClean="0"/>
              <a:t>1) </a:t>
            </a:r>
            <a:r>
              <a:rPr lang="en-US" sz="2400" dirty="0" smtClean="0"/>
              <a:t>There </a:t>
            </a:r>
            <a:r>
              <a:rPr lang="en-US" sz="2400" dirty="0" smtClean="0"/>
              <a:t>are fewer public </a:t>
            </a:r>
            <a:r>
              <a:rPr lang="ru-RU" sz="2400" dirty="0" smtClean="0"/>
              <a:t> </a:t>
            </a:r>
            <a:r>
              <a:rPr lang="en-US" sz="2400" dirty="0" smtClean="0">
                <a:solidFill>
                  <a:srgbClr val="FF0000"/>
                </a:solidFill>
              </a:rPr>
              <a:t>holidays</a:t>
            </a:r>
            <a:r>
              <a:rPr lang="en-US" sz="2400" dirty="0" smtClean="0"/>
              <a:t> </a:t>
            </a:r>
            <a:r>
              <a:rPr lang="en-US" sz="2400" dirty="0" smtClean="0"/>
              <a:t>in Great Britain than in any other countries. 2) The most </a:t>
            </a:r>
            <a:r>
              <a:rPr lang="en-US" sz="2400" dirty="0" smtClean="0"/>
              <a:t> </a:t>
            </a:r>
            <a:r>
              <a:rPr lang="en-US" sz="2400" dirty="0" smtClean="0">
                <a:solidFill>
                  <a:srgbClr val="FF0000"/>
                </a:solidFill>
              </a:rPr>
              <a:t>popular </a:t>
            </a:r>
            <a:r>
              <a:rPr lang="en-US" sz="2400" dirty="0" smtClean="0"/>
              <a:t> </a:t>
            </a:r>
            <a:r>
              <a:rPr lang="en-US" sz="2400" dirty="0" smtClean="0"/>
              <a:t>is Xmas. 3)  This festival is </a:t>
            </a:r>
            <a:r>
              <a:rPr lang="en-US" sz="2400" dirty="0" smtClean="0"/>
              <a:t> </a:t>
            </a:r>
            <a:r>
              <a:rPr lang="en-US" sz="2400" dirty="0" smtClean="0">
                <a:solidFill>
                  <a:srgbClr val="FF0000"/>
                </a:solidFill>
              </a:rPr>
              <a:t>celebrated</a:t>
            </a:r>
            <a:r>
              <a:rPr lang="en-US" sz="2400" dirty="0" smtClean="0"/>
              <a:t> </a:t>
            </a:r>
            <a:r>
              <a:rPr lang="en-US" sz="2400" dirty="0" smtClean="0"/>
              <a:t>on the 25</a:t>
            </a:r>
            <a:r>
              <a:rPr lang="en-US" sz="2400" baseline="30000" dirty="0" smtClean="0"/>
              <a:t>th</a:t>
            </a:r>
            <a:r>
              <a:rPr lang="en-US" sz="2400" dirty="0" smtClean="0"/>
              <a:t> of December. 4) Every year people of Norway give London a </a:t>
            </a:r>
            <a:r>
              <a:rPr lang="en-US" sz="2400" dirty="0" smtClean="0"/>
              <a:t> </a:t>
            </a:r>
            <a:r>
              <a:rPr lang="en-US" sz="2400" dirty="0" smtClean="0">
                <a:solidFill>
                  <a:srgbClr val="FF0000"/>
                </a:solidFill>
              </a:rPr>
              <a:t>present</a:t>
            </a:r>
            <a:r>
              <a:rPr lang="en-US" sz="2400" dirty="0" smtClean="0"/>
              <a:t>. </a:t>
            </a:r>
            <a:r>
              <a:rPr lang="en-US" sz="2400" dirty="0" smtClean="0"/>
              <a:t>5) It </a:t>
            </a:r>
            <a:r>
              <a:rPr lang="en-US" sz="2400" dirty="0" smtClean="0"/>
              <a:t>is a  </a:t>
            </a:r>
            <a:r>
              <a:rPr lang="en-US" sz="2400" dirty="0" smtClean="0">
                <a:solidFill>
                  <a:srgbClr val="FF0000"/>
                </a:solidFill>
              </a:rPr>
              <a:t>Xmas tree </a:t>
            </a:r>
            <a:r>
              <a:rPr lang="en-US" sz="2400" dirty="0" smtClean="0"/>
              <a:t>and it stands in Trafalgar Square.</a:t>
            </a:r>
            <a:r>
              <a:rPr lang="ru-RU" sz="2400" dirty="0" smtClean="0"/>
              <a:t/>
            </a:r>
            <a:br>
              <a:rPr lang="ru-RU" sz="2400" dirty="0" smtClean="0"/>
            </a:br>
            <a:r>
              <a:rPr lang="en-US" sz="2400" dirty="0" smtClean="0"/>
              <a:t>6) Central streets are beautifully ------ . 7) The British send ------- to their friends and relatives. 8) Most houses are decorated with --- and ---- . 9) Children hang their ------ on their beds or fireplaces. 10) They hope that  ----- comes with toys and sweets.  </a:t>
            </a:r>
            <a:r>
              <a:rPr lang="en-US" sz="2400" dirty="0" smtClean="0"/>
              <a:t>11</a:t>
            </a:r>
            <a:r>
              <a:rPr lang="en-US" sz="2400" dirty="0" smtClean="0"/>
              <a:t>) Xmas is usually a  family holiday,  family usually meet  for a  ------- dinner </a:t>
            </a:r>
            <a:r>
              <a:rPr lang="en-US" sz="2400" dirty="0" smtClean="0"/>
              <a:t>.  </a:t>
            </a:r>
            <a:r>
              <a:rPr lang="en-US" sz="2400" dirty="0" smtClean="0"/>
              <a:t>12) Everybody   ------- and ------- presents. </a:t>
            </a:r>
            <a:r>
              <a:rPr lang="ru-RU" sz="2400" dirty="0" smtClean="0"/>
              <a:t/>
            </a:r>
            <a:br>
              <a:rPr lang="ru-RU" sz="2400" dirty="0" smtClean="0"/>
            </a:br>
            <a:r>
              <a:rPr lang="en-US" sz="2400" b="1" dirty="0" smtClean="0"/>
              <a:t> </a:t>
            </a:r>
            <a:r>
              <a:rPr lang="ru-RU" sz="2400" dirty="0" smtClean="0"/>
              <a:t/>
            </a:r>
            <a:br>
              <a:rPr lang="ru-RU" sz="2400" dirty="0" smtClean="0"/>
            </a:br>
            <a:endParaRPr lang="ru-RU"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54762"/>
          </a:xfrm>
        </p:spPr>
        <p:txBody>
          <a:bodyPr>
            <a:normAutofit fontScale="90000"/>
          </a:bodyPr>
          <a:lstStyle/>
          <a:p>
            <a:pPr algn="l"/>
            <a:r>
              <a:rPr lang="en-US" sz="1600" dirty="0" smtClean="0"/>
              <a:t> </a:t>
            </a:r>
            <a:r>
              <a:rPr lang="ru-RU" sz="1600" dirty="0" smtClean="0"/>
              <a:t/>
            </a:r>
            <a:br>
              <a:rPr lang="ru-RU" sz="1600" dirty="0" smtClean="0"/>
            </a:br>
            <a:r>
              <a:rPr lang="en-US" sz="2400" b="1" dirty="0" smtClean="0"/>
              <a:t>CARD  </a:t>
            </a:r>
            <a:r>
              <a:rPr lang="en-US" sz="2400" b="1" dirty="0" smtClean="0"/>
              <a:t>4</a:t>
            </a:r>
            <a:r>
              <a:rPr lang="ru-RU" sz="2400" dirty="0" smtClean="0"/>
              <a:t/>
            </a:r>
            <a:br>
              <a:rPr lang="ru-RU" sz="2400" dirty="0" smtClean="0"/>
            </a:br>
            <a:r>
              <a:rPr lang="en-US" sz="2400" i="1" dirty="0" smtClean="0"/>
              <a:t>Finish the sentences with the words given in the </a:t>
            </a:r>
            <a:r>
              <a:rPr lang="en-US" sz="2400" i="1" dirty="0" smtClean="0"/>
              <a:t>box</a:t>
            </a:r>
            <a:r>
              <a:rPr lang="ru-RU" sz="2400" dirty="0" smtClean="0"/>
              <a:t/>
            </a:r>
            <a:br>
              <a:rPr lang="ru-RU" sz="2400" dirty="0" smtClean="0"/>
            </a:br>
            <a:r>
              <a:rPr lang="en-US" sz="2400" b="1" dirty="0" smtClean="0">
                <a:solidFill>
                  <a:srgbClr val="FF0000"/>
                </a:solidFill>
              </a:rPr>
              <a:t>X </a:t>
            </a:r>
            <a:r>
              <a:rPr lang="en-US" sz="2400" b="1" dirty="0" err="1" smtClean="0">
                <a:solidFill>
                  <a:srgbClr val="FF0000"/>
                </a:solidFill>
              </a:rPr>
              <a:t>mas</a:t>
            </a:r>
            <a:r>
              <a:rPr lang="en-US" sz="2400" b="1" dirty="0" smtClean="0">
                <a:solidFill>
                  <a:srgbClr val="FF0000"/>
                </a:solidFill>
              </a:rPr>
              <a:t>  cards,  celebrated,  gives,  mistletoe,  Santa Claus,  gets, holidays,  holy, present,  stockings,  popular,  traditional,  Xmas tree,  </a:t>
            </a:r>
            <a:r>
              <a:rPr lang="en-US" sz="2400" b="1" dirty="0" smtClean="0">
                <a:solidFill>
                  <a:srgbClr val="FF0000"/>
                </a:solidFill>
              </a:rPr>
              <a:t>decorated</a:t>
            </a:r>
            <a:r>
              <a:rPr lang="ru-RU" sz="2400" dirty="0" smtClean="0"/>
              <a:t/>
            </a:r>
            <a:br>
              <a:rPr lang="ru-RU" sz="2400" dirty="0" smtClean="0"/>
            </a:br>
            <a:r>
              <a:rPr lang="ru-RU" sz="2400" dirty="0" smtClean="0"/>
              <a:t/>
            </a:r>
            <a:br>
              <a:rPr lang="ru-RU" sz="2400" dirty="0" smtClean="0"/>
            </a:br>
            <a:r>
              <a:rPr lang="ru-RU" sz="2400" dirty="0" smtClean="0"/>
              <a:t>1) </a:t>
            </a:r>
            <a:r>
              <a:rPr lang="en-US" sz="2400" dirty="0" smtClean="0"/>
              <a:t>There </a:t>
            </a:r>
            <a:r>
              <a:rPr lang="en-US" sz="2400" dirty="0" smtClean="0"/>
              <a:t>are fewer public </a:t>
            </a:r>
            <a:r>
              <a:rPr lang="ru-RU" sz="2400" dirty="0" smtClean="0"/>
              <a:t> </a:t>
            </a:r>
            <a:r>
              <a:rPr lang="en-US" sz="2400" dirty="0" smtClean="0">
                <a:solidFill>
                  <a:srgbClr val="FF0000"/>
                </a:solidFill>
              </a:rPr>
              <a:t>holidays</a:t>
            </a:r>
            <a:r>
              <a:rPr lang="en-US" sz="2400" dirty="0" smtClean="0"/>
              <a:t> </a:t>
            </a:r>
            <a:r>
              <a:rPr lang="en-US" sz="2400" dirty="0" smtClean="0"/>
              <a:t>in Great Britain than in any other countries. 2) The most </a:t>
            </a:r>
            <a:r>
              <a:rPr lang="en-US" sz="2400" dirty="0" smtClean="0"/>
              <a:t> </a:t>
            </a:r>
            <a:r>
              <a:rPr lang="en-US" sz="2400" dirty="0" smtClean="0">
                <a:solidFill>
                  <a:srgbClr val="FF0000"/>
                </a:solidFill>
              </a:rPr>
              <a:t>popular </a:t>
            </a:r>
            <a:r>
              <a:rPr lang="en-US" sz="2400" dirty="0" smtClean="0"/>
              <a:t> </a:t>
            </a:r>
            <a:r>
              <a:rPr lang="en-US" sz="2400" dirty="0" smtClean="0"/>
              <a:t>is Xmas. 3)  This festival is </a:t>
            </a:r>
            <a:r>
              <a:rPr lang="en-US" sz="2400" dirty="0" smtClean="0"/>
              <a:t> </a:t>
            </a:r>
            <a:r>
              <a:rPr lang="en-US" sz="2400" dirty="0" smtClean="0">
                <a:solidFill>
                  <a:srgbClr val="FF0000"/>
                </a:solidFill>
              </a:rPr>
              <a:t>celebrated</a:t>
            </a:r>
            <a:r>
              <a:rPr lang="en-US" sz="2400" dirty="0" smtClean="0"/>
              <a:t> </a:t>
            </a:r>
            <a:r>
              <a:rPr lang="en-US" sz="2400" dirty="0" smtClean="0"/>
              <a:t>on the 25</a:t>
            </a:r>
            <a:r>
              <a:rPr lang="en-US" sz="2400" baseline="30000" dirty="0" smtClean="0"/>
              <a:t>th</a:t>
            </a:r>
            <a:r>
              <a:rPr lang="en-US" sz="2400" dirty="0" smtClean="0"/>
              <a:t> of December. 4) Every year people of Norway give London a </a:t>
            </a:r>
            <a:r>
              <a:rPr lang="en-US" sz="2400" dirty="0" smtClean="0"/>
              <a:t> </a:t>
            </a:r>
            <a:r>
              <a:rPr lang="en-US" sz="2400" dirty="0" smtClean="0">
                <a:solidFill>
                  <a:srgbClr val="FF0000"/>
                </a:solidFill>
              </a:rPr>
              <a:t>present</a:t>
            </a:r>
            <a:r>
              <a:rPr lang="en-US" sz="2400" dirty="0" smtClean="0"/>
              <a:t>. </a:t>
            </a:r>
            <a:r>
              <a:rPr lang="en-US" sz="2400" dirty="0" smtClean="0"/>
              <a:t>5) It </a:t>
            </a:r>
            <a:r>
              <a:rPr lang="en-US" sz="2400" dirty="0" smtClean="0"/>
              <a:t>is a  </a:t>
            </a:r>
            <a:r>
              <a:rPr lang="en-US" sz="2400" dirty="0" smtClean="0">
                <a:solidFill>
                  <a:srgbClr val="FF0000"/>
                </a:solidFill>
              </a:rPr>
              <a:t>Xmas tree </a:t>
            </a:r>
            <a:r>
              <a:rPr lang="en-US" sz="2400" dirty="0" smtClean="0"/>
              <a:t>and it stands in Trafalgar Square.</a:t>
            </a:r>
            <a:r>
              <a:rPr lang="ru-RU" sz="2400" dirty="0" smtClean="0"/>
              <a:t/>
            </a:r>
            <a:br>
              <a:rPr lang="ru-RU" sz="2400" dirty="0" smtClean="0"/>
            </a:br>
            <a:r>
              <a:rPr lang="en-US" sz="2400" dirty="0" smtClean="0"/>
              <a:t>6) Central streets are beautifully </a:t>
            </a:r>
            <a:r>
              <a:rPr lang="en-US" sz="2400" dirty="0" smtClean="0"/>
              <a:t> </a:t>
            </a:r>
            <a:r>
              <a:rPr lang="en-US" sz="2400" dirty="0" smtClean="0">
                <a:solidFill>
                  <a:srgbClr val="FF0000"/>
                </a:solidFill>
              </a:rPr>
              <a:t>decorated </a:t>
            </a:r>
            <a:r>
              <a:rPr lang="en-US" sz="2400" dirty="0" smtClean="0"/>
              <a:t>. 7) The British send ------- to their friends and relatives. 8) Most houses are decorated with --- and ---- . 9) Children hang their ------ on their beds or fireplaces. 10) They hope that  ----- comes with toys and sweets.  </a:t>
            </a:r>
            <a:r>
              <a:rPr lang="en-US" sz="2400" dirty="0" smtClean="0"/>
              <a:t>11</a:t>
            </a:r>
            <a:r>
              <a:rPr lang="en-US" sz="2400" dirty="0" smtClean="0"/>
              <a:t>) Xmas is usually a  family holiday,  family usually meet  for a  ------- dinner </a:t>
            </a:r>
            <a:r>
              <a:rPr lang="en-US" sz="2400" dirty="0" smtClean="0"/>
              <a:t>.12</a:t>
            </a:r>
            <a:r>
              <a:rPr lang="en-US" sz="2400" dirty="0" smtClean="0"/>
              <a:t>) Everybody   ------- and ------- presents. </a:t>
            </a:r>
            <a:r>
              <a:rPr lang="ru-RU" sz="2400" dirty="0" smtClean="0"/>
              <a:t/>
            </a:r>
            <a:br>
              <a:rPr lang="ru-RU" sz="2400" dirty="0" smtClean="0"/>
            </a:br>
            <a:r>
              <a:rPr lang="en-US" sz="2400" b="1" dirty="0" smtClean="0"/>
              <a:t> </a:t>
            </a:r>
            <a:r>
              <a:rPr lang="ru-RU" sz="2400" dirty="0" smtClean="0"/>
              <a:t/>
            </a:r>
            <a:br>
              <a:rPr lang="ru-RU" sz="2400" dirty="0" smtClean="0"/>
            </a:br>
            <a:endParaRPr lang="ru-RU"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54762"/>
          </a:xfrm>
        </p:spPr>
        <p:txBody>
          <a:bodyPr>
            <a:normAutofit fontScale="90000"/>
          </a:bodyPr>
          <a:lstStyle/>
          <a:p>
            <a:pPr algn="l"/>
            <a:r>
              <a:rPr lang="en-US" sz="1600" dirty="0" smtClean="0"/>
              <a:t> </a:t>
            </a:r>
            <a:r>
              <a:rPr lang="ru-RU" sz="1600" dirty="0" smtClean="0"/>
              <a:t/>
            </a:r>
            <a:br>
              <a:rPr lang="ru-RU" sz="1600" dirty="0" smtClean="0"/>
            </a:br>
            <a:r>
              <a:rPr lang="en-US" sz="2400" b="1" dirty="0" smtClean="0"/>
              <a:t>CARD  </a:t>
            </a:r>
            <a:r>
              <a:rPr lang="en-US" sz="2400" b="1" dirty="0" smtClean="0"/>
              <a:t>4</a:t>
            </a:r>
            <a:r>
              <a:rPr lang="ru-RU" sz="2400" dirty="0" smtClean="0"/>
              <a:t/>
            </a:r>
            <a:br>
              <a:rPr lang="ru-RU" sz="2400" dirty="0" smtClean="0"/>
            </a:br>
            <a:r>
              <a:rPr lang="en-US" sz="2400" i="1" dirty="0" smtClean="0"/>
              <a:t>Finish the sentences with the words given in the </a:t>
            </a:r>
            <a:r>
              <a:rPr lang="en-US" sz="2400" i="1" dirty="0" smtClean="0"/>
              <a:t>box</a:t>
            </a:r>
            <a:r>
              <a:rPr lang="ru-RU" sz="2400" dirty="0" smtClean="0"/>
              <a:t/>
            </a:r>
            <a:br>
              <a:rPr lang="ru-RU" sz="2400" dirty="0" smtClean="0"/>
            </a:br>
            <a:r>
              <a:rPr lang="en-US" sz="2400" b="1" dirty="0" smtClean="0">
                <a:solidFill>
                  <a:srgbClr val="FF0000"/>
                </a:solidFill>
              </a:rPr>
              <a:t>X </a:t>
            </a:r>
            <a:r>
              <a:rPr lang="en-US" sz="2400" b="1" dirty="0" err="1" smtClean="0">
                <a:solidFill>
                  <a:srgbClr val="FF0000"/>
                </a:solidFill>
              </a:rPr>
              <a:t>mas</a:t>
            </a:r>
            <a:r>
              <a:rPr lang="en-US" sz="2400" b="1" dirty="0" smtClean="0">
                <a:solidFill>
                  <a:srgbClr val="FF0000"/>
                </a:solidFill>
              </a:rPr>
              <a:t>  cards,  celebrated,  gives,  mistletoe,  Santa Claus,  gets, holidays,  holy, present,  stockings,  popular,  traditional,  Xmas tree,  </a:t>
            </a:r>
            <a:r>
              <a:rPr lang="en-US" sz="2400" b="1" dirty="0" smtClean="0">
                <a:solidFill>
                  <a:srgbClr val="FF0000"/>
                </a:solidFill>
              </a:rPr>
              <a:t>decorated</a:t>
            </a:r>
            <a:r>
              <a:rPr lang="ru-RU" sz="2400" dirty="0" smtClean="0"/>
              <a:t/>
            </a:r>
            <a:br>
              <a:rPr lang="ru-RU" sz="2400" dirty="0" smtClean="0"/>
            </a:br>
            <a:r>
              <a:rPr lang="ru-RU" sz="2400" dirty="0" smtClean="0"/>
              <a:t/>
            </a:r>
            <a:br>
              <a:rPr lang="ru-RU" sz="2400" dirty="0" smtClean="0"/>
            </a:br>
            <a:r>
              <a:rPr lang="ru-RU" sz="2400" dirty="0" smtClean="0"/>
              <a:t>1) </a:t>
            </a:r>
            <a:r>
              <a:rPr lang="en-US" sz="2400" dirty="0" smtClean="0"/>
              <a:t>There </a:t>
            </a:r>
            <a:r>
              <a:rPr lang="en-US" sz="2400" dirty="0" smtClean="0"/>
              <a:t>are fewer public </a:t>
            </a:r>
            <a:r>
              <a:rPr lang="ru-RU" sz="2400" dirty="0" smtClean="0"/>
              <a:t> </a:t>
            </a:r>
            <a:r>
              <a:rPr lang="en-US" sz="2400" dirty="0" smtClean="0">
                <a:solidFill>
                  <a:srgbClr val="FF0000"/>
                </a:solidFill>
              </a:rPr>
              <a:t>holidays</a:t>
            </a:r>
            <a:r>
              <a:rPr lang="en-US" sz="2400" dirty="0" smtClean="0"/>
              <a:t> </a:t>
            </a:r>
            <a:r>
              <a:rPr lang="en-US" sz="2400" dirty="0" smtClean="0"/>
              <a:t>in Great Britain than in any other countries. 2) The most </a:t>
            </a:r>
            <a:r>
              <a:rPr lang="en-US" sz="2400" dirty="0" smtClean="0"/>
              <a:t> </a:t>
            </a:r>
            <a:r>
              <a:rPr lang="en-US" sz="2400" dirty="0" smtClean="0">
                <a:solidFill>
                  <a:srgbClr val="FF0000"/>
                </a:solidFill>
              </a:rPr>
              <a:t>popular </a:t>
            </a:r>
            <a:r>
              <a:rPr lang="en-US" sz="2400" dirty="0" smtClean="0"/>
              <a:t> </a:t>
            </a:r>
            <a:r>
              <a:rPr lang="en-US" sz="2400" dirty="0" smtClean="0"/>
              <a:t>is Xmas. 3)  This festival is </a:t>
            </a:r>
            <a:r>
              <a:rPr lang="en-US" sz="2400" dirty="0" smtClean="0"/>
              <a:t> </a:t>
            </a:r>
            <a:r>
              <a:rPr lang="en-US" sz="2400" dirty="0" smtClean="0">
                <a:solidFill>
                  <a:srgbClr val="FF0000"/>
                </a:solidFill>
              </a:rPr>
              <a:t>celebrated</a:t>
            </a:r>
            <a:r>
              <a:rPr lang="en-US" sz="2400" dirty="0" smtClean="0"/>
              <a:t> </a:t>
            </a:r>
            <a:r>
              <a:rPr lang="en-US" sz="2400" dirty="0" smtClean="0"/>
              <a:t>on the 25</a:t>
            </a:r>
            <a:r>
              <a:rPr lang="en-US" sz="2400" baseline="30000" dirty="0" smtClean="0"/>
              <a:t>th</a:t>
            </a:r>
            <a:r>
              <a:rPr lang="en-US" sz="2400" dirty="0" smtClean="0"/>
              <a:t> of December. 4) Every year people of Norway give London a </a:t>
            </a:r>
            <a:r>
              <a:rPr lang="en-US" sz="2400" dirty="0" smtClean="0"/>
              <a:t> </a:t>
            </a:r>
            <a:r>
              <a:rPr lang="en-US" sz="2400" dirty="0" smtClean="0">
                <a:solidFill>
                  <a:srgbClr val="FF0000"/>
                </a:solidFill>
              </a:rPr>
              <a:t>present</a:t>
            </a:r>
            <a:r>
              <a:rPr lang="en-US" sz="2400" dirty="0" smtClean="0"/>
              <a:t>. </a:t>
            </a:r>
            <a:r>
              <a:rPr lang="en-US" sz="2400" dirty="0" smtClean="0"/>
              <a:t>5) It </a:t>
            </a:r>
            <a:r>
              <a:rPr lang="en-US" sz="2400" dirty="0" smtClean="0"/>
              <a:t>is a  </a:t>
            </a:r>
            <a:r>
              <a:rPr lang="en-US" sz="2400" dirty="0" smtClean="0">
                <a:solidFill>
                  <a:srgbClr val="FF0000"/>
                </a:solidFill>
              </a:rPr>
              <a:t>Xmas tree </a:t>
            </a:r>
            <a:r>
              <a:rPr lang="en-US" sz="2400" dirty="0" smtClean="0"/>
              <a:t>and it stands in Trafalgar Square.</a:t>
            </a:r>
            <a:r>
              <a:rPr lang="ru-RU" sz="2400" dirty="0" smtClean="0"/>
              <a:t/>
            </a:r>
            <a:br>
              <a:rPr lang="ru-RU" sz="2400" dirty="0" smtClean="0"/>
            </a:br>
            <a:r>
              <a:rPr lang="en-US" sz="2400" dirty="0" smtClean="0"/>
              <a:t>6) Central streets are beautifully </a:t>
            </a:r>
            <a:r>
              <a:rPr lang="en-US" sz="2400" dirty="0" smtClean="0"/>
              <a:t> </a:t>
            </a:r>
            <a:r>
              <a:rPr lang="en-US" sz="2400" dirty="0" smtClean="0">
                <a:solidFill>
                  <a:srgbClr val="FF0000"/>
                </a:solidFill>
              </a:rPr>
              <a:t>decorated </a:t>
            </a:r>
            <a:r>
              <a:rPr lang="en-US" sz="2400" dirty="0" smtClean="0"/>
              <a:t>. 7) The British send </a:t>
            </a:r>
            <a:r>
              <a:rPr lang="en-US" sz="2400" dirty="0" smtClean="0"/>
              <a:t/>
            </a:r>
            <a:br>
              <a:rPr lang="en-US" sz="2400" dirty="0" smtClean="0"/>
            </a:br>
            <a:r>
              <a:rPr lang="en-US" sz="2400" dirty="0" smtClean="0">
                <a:solidFill>
                  <a:srgbClr val="FF0000"/>
                </a:solidFill>
              </a:rPr>
              <a:t>Xmas cards </a:t>
            </a:r>
            <a:r>
              <a:rPr lang="en-US" sz="2400" dirty="0" smtClean="0"/>
              <a:t>to their friends and relatives. 8) Most houses are decorated with --- and ---- . 9) Children hang their ------ on their beds or fireplaces. 10) They hope that  ----- comes with toys and sweets.  </a:t>
            </a:r>
            <a:r>
              <a:rPr lang="en-US" sz="2400" dirty="0" smtClean="0"/>
              <a:t/>
            </a:r>
            <a:br>
              <a:rPr lang="en-US" sz="2400" dirty="0" smtClean="0"/>
            </a:br>
            <a:r>
              <a:rPr lang="en-US" sz="2400" dirty="0" smtClean="0"/>
              <a:t>11</a:t>
            </a:r>
            <a:r>
              <a:rPr lang="en-US" sz="2400" dirty="0" smtClean="0"/>
              <a:t>) Xmas is usually a  family holiday,  family usually meet  for a  ------- dinner </a:t>
            </a:r>
            <a:r>
              <a:rPr lang="en-US" sz="2400" dirty="0" smtClean="0"/>
              <a:t>. </a:t>
            </a:r>
            <a:r>
              <a:rPr lang="en-US" sz="2400" dirty="0" smtClean="0"/>
              <a:t>12) Everybody   ------- and ------- presents. </a:t>
            </a:r>
            <a:r>
              <a:rPr lang="ru-RU" sz="2400" dirty="0" smtClean="0"/>
              <a:t/>
            </a:r>
            <a:br>
              <a:rPr lang="ru-RU" sz="2400" dirty="0" smtClean="0"/>
            </a:br>
            <a:r>
              <a:rPr lang="en-US" sz="2400" b="1" dirty="0" smtClean="0"/>
              <a:t> </a:t>
            </a:r>
            <a:r>
              <a:rPr lang="ru-RU" sz="2400" dirty="0" smtClean="0"/>
              <a:t/>
            </a:r>
            <a:br>
              <a:rPr lang="ru-RU" sz="2400" dirty="0" smtClean="0"/>
            </a:br>
            <a:endParaRPr lang="ru-RU"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54762"/>
          </a:xfrm>
        </p:spPr>
        <p:txBody>
          <a:bodyPr>
            <a:normAutofit fontScale="90000"/>
          </a:bodyPr>
          <a:lstStyle/>
          <a:p>
            <a:pPr algn="l"/>
            <a:r>
              <a:rPr lang="en-US" sz="1600" dirty="0" smtClean="0"/>
              <a:t> </a:t>
            </a:r>
            <a:r>
              <a:rPr lang="ru-RU" sz="1600" dirty="0" smtClean="0"/>
              <a:t/>
            </a:r>
            <a:br>
              <a:rPr lang="ru-RU" sz="1600" dirty="0" smtClean="0"/>
            </a:br>
            <a:r>
              <a:rPr lang="en-US" sz="2400" b="1" dirty="0" smtClean="0"/>
              <a:t>CARD  </a:t>
            </a:r>
            <a:r>
              <a:rPr lang="en-US" sz="2400" b="1" dirty="0" smtClean="0"/>
              <a:t>4</a:t>
            </a:r>
            <a:r>
              <a:rPr lang="ru-RU" sz="2400" dirty="0" smtClean="0"/>
              <a:t/>
            </a:r>
            <a:br>
              <a:rPr lang="ru-RU" sz="2400" dirty="0" smtClean="0"/>
            </a:br>
            <a:r>
              <a:rPr lang="en-US" sz="2400" i="1" dirty="0" smtClean="0"/>
              <a:t>Finish the sentences with the words given in the </a:t>
            </a:r>
            <a:r>
              <a:rPr lang="en-US" sz="2400" i="1" dirty="0" smtClean="0"/>
              <a:t>box</a:t>
            </a:r>
            <a:r>
              <a:rPr lang="ru-RU" sz="2400" dirty="0" smtClean="0"/>
              <a:t/>
            </a:r>
            <a:br>
              <a:rPr lang="ru-RU" sz="2400" dirty="0" smtClean="0"/>
            </a:br>
            <a:r>
              <a:rPr lang="en-US" sz="2400" b="1" dirty="0" smtClean="0">
                <a:solidFill>
                  <a:srgbClr val="FF0000"/>
                </a:solidFill>
              </a:rPr>
              <a:t>X </a:t>
            </a:r>
            <a:r>
              <a:rPr lang="en-US" sz="2400" b="1" dirty="0" err="1" smtClean="0">
                <a:solidFill>
                  <a:srgbClr val="FF0000"/>
                </a:solidFill>
              </a:rPr>
              <a:t>mas</a:t>
            </a:r>
            <a:r>
              <a:rPr lang="en-US" sz="2400" b="1" dirty="0" smtClean="0">
                <a:solidFill>
                  <a:srgbClr val="FF0000"/>
                </a:solidFill>
              </a:rPr>
              <a:t>  cards,  celebrated,  gives,  mistletoe,  Santa Claus,  gets, holidays,  holy, present,  stockings,  popular,  traditional,  Xmas tree,  </a:t>
            </a:r>
            <a:r>
              <a:rPr lang="en-US" sz="2400" b="1" dirty="0" smtClean="0">
                <a:solidFill>
                  <a:srgbClr val="FF0000"/>
                </a:solidFill>
              </a:rPr>
              <a:t>decorated</a:t>
            </a:r>
            <a:r>
              <a:rPr lang="ru-RU" sz="2400" dirty="0" smtClean="0"/>
              <a:t/>
            </a:r>
            <a:br>
              <a:rPr lang="ru-RU" sz="2400" dirty="0" smtClean="0"/>
            </a:br>
            <a:r>
              <a:rPr lang="ru-RU" sz="2400" dirty="0" smtClean="0"/>
              <a:t/>
            </a:r>
            <a:br>
              <a:rPr lang="ru-RU" sz="2400" dirty="0" smtClean="0"/>
            </a:br>
            <a:r>
              <a:rPr lang="ru-RU" sz="2400" dirty="0" smtClean="0"/>
              <a:t>1) </a:t>
            </a:r>
            <a:r>
              <a:rPr lang="en-US" sz="2400" dirty="0" smtClean="0"/>
              <a:t>There </a:t>
            </a:r>
            <a:r>
              <a:rPr lang="en-US" sz="2400" dirty="0" smtClean="0"/>
              <a:t>are fewer public </a:t>
            </a:r>
            <a:r>
              <a:rPr lang="ru-RU" sz="2400" dirty="0" smtClean="0"/>
              <a:t> </a:t>
            </a:r>
            <a:r>
              <a:rPr lang="en-US" sz="2400" dirty="0" smtClean="0">
                <a:solidFill>
                  <a:srgbClr val="FF0000"/>
                </a:solidFill>
              </a:rPr>
              <a:t>holidays</a:t>
            </a:r>
            <a:r>
              <a:rPr lang="en-US" sz="2400" dirty="0" smtClean="0"/>
              <a:t> </a:t>
            </a:r>
            <a:r>
              <a:rPr lang="en-US" sz="2400" dirty="0" smtClean="0"/>
              <a:t>in Great Britain than in any other countries. 2) The most </a:t>
            </a:r>
            <a:r>
              <a:rPr lang="en-US" sz="2400" dirty="0" smtClean="0"/>
              <a:t> </a:t>
            </a:r>
            <a:r>
              <a:rPr lang="en-US" sz="2400" dirty="0" smtClean="0">
                <a:solidFill>
                  <a:srgbClr val="FF0000"/>
                </a:solidFill>
              </a:rPr>
              <a:t>popular </a:t>
            </a:r>
            <a:r>
              <a:rPr lang="en-US" sz="2400" dirty="0" smtClean="0"/>
              <a:t> </a:t>
            </a:r>
            <a:r>
              <a:rPr lang="en-US" sz="2400" dirty="0" smtClean="0"/>
              <a:t>is Xmas. 3)  This festival is </a:t>
            </a:r>
            <a:r>
              <a:rPr lang="en-US" sz="2400" dirty="0" smtClean="0"/>
              <a:t> </a:t>
            </a:r>
            <a:r>
              <a:rPr lang="en-US" sz="2400" dirty="0" smtClean="0">
                <a:solidFill>
                  <a:srgbClr val="FF0000"/>
                </a:solidFill>
              </a:rPr>
              <a:t>celebrated</a:t>
            </a:r>
            <a:r>
              <a:rPr lang="en-US" sz="2400" dirty="0" smtClean="0"/>
              <a:t> </a:t>
            </a:r>
            <a:r>
              <a:rPr lang="en-US" sz="2400" dirty="0" smtClean="0"/>
              <a:t>on the 25</a:t>
            </a:r>
            <a:r>
              <a:rPr lang="en-US" sz="2400" baseline="30000" dirty="0" smtClean="0"/>
              <a:t>th</a:t>
            </a:r>
            <a:r>
              <a:rPr lang="en-US" sz="2400" dirty="0" smtClean="0"/>
              <a:t> of December. 4) Every year people of Norway give London a </a:t>
            </a:r>
            <a:r>
              <a:rPr lang="en-US" sz="2400" dirty="0" smtClean="0"/>
              <a:t> </a:t>
            </a:r>
            <a:r>
              <a:rPr lang="en-US" sz="2400" dirty="0" smtClean="0">
                <a:solidFill>
                  <a:srgbClr val="FF0000"/>
                </a:solidFill>
              </a:rPr>
              <a:t>present</a:t>
            </a:r>
            <a:r>
              <a:rPr lang="en-US" sz="2400" dirty="0" smtClean="0"/>
              <a:t>. </a:t>
            </a:r>
            <a:r>
              <a:rPr lang="en-US" sz="2400" dirty="0" smtClean="0"/>
              <a:t>5) It </a:t>
            </a:r>
            <a:r>
              <a:rPr lang="en-US" sz="2400" dirty="0" smtClean="0"/>
              <a:t>is a  </a:t>
            </a:r>
            <a:r>
              <a:rPr lang="en-US" sz="2400" dirty="0" smtClean="0">
                <a:solidFill>
                  <a:srgbClr val="FF0000"/>
                </a:solidFill>
              </a:rPr>
              <a:t>Xmas tree </a:t>
            </a:r>
            <a:r>
              <a:rPr lang="en-US" sz="2400" dirty="0" smtClean="0"/>
              <a:t>and it stands in Trafalgar Square.</a:t>
            </a:r>
            <a:r>
              <a:rPr lang="ru-RU" sz="2400" dirty="0" smtClean="0"/>
              <a:t/>
            </a:r>
            <a:br>
              <a:rPr lang="ru-RU" sz="2400" dirty="0" smtClean="0"/>
            </a:br>
            <a:r>
              <a:rPr lang="en-US" sz="2400" dirty="0" smtClean="0"/>
              <a:t>6) Central streets are beautifully </a:t>
            </a:r>
            <a:r>
              <a:rPr lang="en-US" sz="2400" dirty="0" smtClean="0"/>
              <a:t> </a:t>
            </a:r>
            <a:r>
              <a:rPr lang="en-US" sz="2400" dirty="0" smtClean="0">
                <a:solidFill>
                  <a:srgbClr val="FF0000"/>
                </a:solidFill>
              </a:rPr>
              <a:t>decorated </a:t>
            </a:r>
            <a:r>
              <a:rPr lang="en-US" sz="2400" dirty="0" smtClean="0"/>
              <a:t>. 7) The British send </a:t>
            </a:r>
            <a:r>
              <a:rPr lang="en-US" sz="2400" dirty="0" smtClean="0"/>
              <a:t/>
            </a:r>
            <a:br>
              <a:rPr lang="en-US" sz="2400" dirty="0" smtClean="0"/>
            </a:br>
            <a:r>
              <a:rPr lang="en-US" sz="2400" dirty="0" smtClean="0">
                <a:solidFill>
                  <a:srgbClr val="FF0000"/>
                </a:solidFill>
              </a:rPr>
              <a:t>Xmas cards </a:t>
            </a:r>
            <a:r>
              <a:rPr lang="en-US" sz="2400" dirty="0" smtClean="0"/>
              <a:t>to their friends and relatives. 8) Most houses are decorated with </a:t>
            </a:r>
            <a:r>
              <a:rPr lang="en-US" sz="2400" dirty="0" smtClean="0"/>
              <a:t> </a:t>
            </a:r>
            <a:r>
              <a:rPr lang="en-US" sz="2400" dirty="0" smtClean="0">
                <a:solidFill>
                  <a:srgbClr val="FF0000"/>
                </a:solidFill>
              </a:rPr>
              <a:t>holy </a:t>
            </a:r>
            <a:r>
              <a:rPr lang="en-US" sz="2400" dirty="0" smtClean="0"/>
              <a:t>and ---- . 9) Children hang their ------ on their beds or fireplaces. 10) They hope that  ----- comes with toys and sweets.  </a:t>
            </a:r>
            <a:r>
              <a:rPr lang="ru-RU" sz="2400" dirty="0" smtClean="0"/>
              <a:t/>
            </a:r>
            <a:br>
              <a:rPr lang="ru-RU" sz="2400" dirty="0" smtClean="0"/>
            </a:br>
            <a:r>
              <a:rPr lang="en-US" sz="2400" dirty="0" smtClean="0"/>
              <a:t>11) Xmas is usually a  family holiday,  family usually meet  for a  ------- dinner .</a:t>
            </a:r>
            <a:r>
              <a:rPr lang="en-US" sz="2400" dirty="0" smtClean="0"/>
              <a:t> </a:t>
            </a:r>
            <a:r>
              <a:rPr lang="en-US" sz="2400" dirty="0" smtClean="0"/>
              <a:t>12) Everybody   ------- and ------- presents. </a:t>
            </a:r>
            <a:r>
              <a:rPr lang="ru-RU" sz="2400" dirty="0" smtClean="0"/>
              <a:t/>
            </a:r>
            <a:br>
              <a:rPr lang="ru-RU" sz="2400" dirty="0" smtClean="0"/>
            </a:br>
            <a:r>
              <a:rPr lang="en-US" sz="2400" b="1" dirty="0" smtClean="0"/>
              <a:t> </a:t>
            </a:r>
            <a:r>
              <a:rPr lang="ru-RU" sz="2400" dirty="0" smtClean="0"/>
              <a:t/>
            </a:r>
            <a:br>
              <a:rPr lang="ru-RU" sz="2400" dirty="0" smtClean="0"/>
            </a:br>
            <a:endParaRPr lang="ru-RU"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54762"/>
          </a:xfrm>
        </p:spPr>
        <p:txBody>
          <a:bodyPr>
            <a:normAutofit fontScale="90000"/>
          </a:bodyPr>
          <a:lstStyle/>
          <a:p>
            <a:pPr algn="l"/>
            <a:r>
              <a:rPr lang="en-US" sz="1600" dirty="0" smtClean="0"/>
              <a:t> </a:t>
            </a:r>
            <a:r>
              <a:rPr lang="ru-RU" sz="1600" dirty="0" smtClean="0"/>
              <a:t/>
            </a:r>
            <a:br>
              <a:rPr lang="ru-RU" sz="1600" dirty="0" smtClean="0"/>
            </a:br>
            <a:r>
              <a:rPr lang="en-US" sz="2400" b="1" dirty="0" smtClean="0"/>
              <a:t>CARD  </a:t>
            </a:r>
            <a:r>
              <a:rPr lang="en-US" sz="2400" b="1" dirty="0" smtClean="0"/>
              <a:t>4</a:t>
            </a:r>
            <a:r>
              <a:rPr lang="ru-RU" sz="2400" dirty="0" smtClean="0"/>
              <a:t/>
            </a:r>
            <a:br>
              <a:rPr lang="ru-RU" sz="2400" dirty="0" smtClean="0"/>
            </a:br>
            <a:r>
              <a:rPr lang="en-US" sz="2400" i="1" dirty="0" smtClean="0"/>
              <a:t>Finish the sentences with the words given in the </a:t>
            </a:r>
            <a:r>
              <a:rPr lang="en-US" sz="2400" i="1" dirty="0" smtClean="0"/>
              <a:t>box</a:t>
            </a:r>
            <a:r>
              <a:rPr lang="ru-RU" sz="2400" dirty="0" smtClean="0"/>
              <a:t/>
            </a:r>
            <a:br>
              <a:rPr lang="ru-RU" sz="2400" dirty="0" smtClean="0"/>
            </a:br>
            <a:r>
              <a:rPr lang="en-US" sz="2400" b="1" dirty="0" smtClean="0">
                <a:solidFill>
                  <a:srgbClr val="FF0000"/>
                </a:solidFill>
              </a:rPr>
              <a:t>X </a:t>
            </a:r>
            <a:r>
              <a:rPr lang="en-US" sz="2400" b="1" dirty="0" err="1" smtClean="0">
                <a:solidFill>
                  <a:srgbClr val="FF0000"/>
                </a:solidFill>
              </a:rPr>
              <a:t>mas</a:t>
            </a:r>
            <a:r>
              <a:rPr lang="en-US" sz="2400" b="1" dirty="0" smtClean="0">
                <a:solidFill>
                  <a:srgbClr val="FF0000"/>
                </a:solidFill>
              </a:rPr>
              <a:t>  cards,  celebrated,  gives,  mistletoe,  Santa Claus,  gets, holidays,  holy, present,  stockings,  popular,  traditional,  Xmas tree,  </a:t>
            </a:r>
            <a:r>
              <a:rPr lang="en-US" sz="2400" b="1" dirty="0" smtClean="0">
                <a:solidFill>
                  <a:srgbClr val="FF0000"/>
                </a:solidFill>
              </a:rPr>
              <a:t>decorated</a:t>
            </a:r>
            <a:r>
              <a:rPr lang="ru-RU" sz="2400" dirty="0" smtClean="0"/>
              <a:t/>
            </a:r>
            <a:br>
              <a:rPr lang="ru-RU" sz="2400" dirty="0" smtClean="0"/>
            </a:br>
            <a:r>
              <a:rPr lang="ru-RU" sz="2400" dirty="0" smtClean="0"/>
              <a:t/>
            </a:r>
            <a:br>
              <a:rPr lang="ru-RU" sz="2400" dirty="0" smtClean="0"/>
            </a:br>
            <a:r>
              <a:rPr lang="ru-RU" sz="2400" dirty="0" smtClean="0"/>
              <a:t>1) </a:t>
            </a:r>
            <a:r>
              <a:rPr lang="en-US" sz="2400" dirty="0" smtClean="0"/>
              <a:t>There </a:t>
            </a:r>
            <a:r>
              <a:rPr lang="en-US" sz="2400" dirty="0" smtClean="0"/>
              <a:t>are fewer public </a:t>
            </a:r>
            <a:r>
              <a:rPr lang="ru-RU" sz="2400" dirty="0" smtClean="0"/>
              <a:t> </a:t>
            </a:r>
            <a:r>
              <a:rPr lang="en-US" sz="2400" dirty="0" smtClean="0">
                <a:solidFill>
                  <a:srgbClr val="FF0000"/>
                </a:solidFill>
              </a:rPr>
              <a:t>holidays</a:t>
            </a:r>
            <a:r>
              <a:rPr lang="en-US" sz="2400" dirty="0" smtClean="0"/>
              <a:t> </a:t>
            </a:r>
            <a:r>
              <a:rPr lang="en-US" sz="2400" dirty="0" smtClean="0"/>
              <a:t>in Great Britain than in any other countries. 2) The most </a:t>
            </a:r>
            <a:r>
              <a:rPr lang="en-US" sz="2400" dirty="0" smtClean="0"/>
              <a:t> </a:t>
            </a:r>
            <a:r>
              <a:rPr lang="en-US" sz="2400" dirty="0" smtClean="0">
                <a:solidFill>
                  <a:srgbClr val="FF0000"/>
                </a:solidFill>
              </a:rPr>
              <a:t>popular </a:t>
            </a:r>
            <a:r>
              <a:rPr lang="en-US" sz="2400" dirty="0" smtClean="0"/>
              <a:t> </a:t>
            </a:r>
            <a:r>
              <a:rPr lang="en-US" sz="2400" dirty="0" smtClean="0"/>
              <a:t>is Xmas. 3)  This festival is </a:t>
            </a:r>
            <a:r>
              <a:rPr lang="en-US" sz="2400" dirty="0" smtClean="0"/>
              <a:t> </a:t>
            </a:r>
            <a:r>
              <a:rPr lang="en-US" sz="2400" dirty="0" smtClean="0">
                <a:solidFill>
                  <a:srgbClr val="FF0000"/>
                </a:solidFill>
              </a:rPr>
              <a:t>celebrated</a:t>
            </a:r>
            <a:r>
              <a:rPr lang="en-US" sz="2400" dirty="0" smtClean="0"/>
              <a:t> </a:t>
            </a:r>
            <a:r>
              <a:rPr lang="en-US" sz="2400" dirty="0" smtClean="0"/>
              <a:t>on the 25</a:t>
            </a:r>
            <a:r>
              <a:rPr lang="en-US" sz="2400" baseline="30000" dirty="0" smtClean="0"/>
              <a:t>th</a:t>
            </a:r>
            <a:r>
              <a:rPr lang="en-US" sz="2400" dirty="0" smtClean="0"/>
              <a:t> of December. 4) Every year people of Norway give London a </a:t>
            </a:r>
            <a:r>
              <a:rPr lang="en-US" sz="2400" dirty="0" smtClean="0"/>
              <a:t> </a:t>
            </a:r>
            <a:r>
              <a:rPr lang="en-US" sz="2400" dirty="0" smtClean="0">
                <a:solidFill>
                  <a:srgbClr val="FF0000"/>
                </a:solidFill>
              </a:rPr>
              <a:t>present</a:t>
            </a:r>
            <a:r>
              <a:rPr lang="en-US" sz="2400" dirty="0" smtClean="0"/>
              <a:t>. </a:t>
            </a:r>
            <a:r>
              <a:rPr lang="en-US" sz="2400" dirty="0" smtClean="0"/>
              <a:t>5) It </a:t>
            </a:r>
            <a:r>
              <a:rPr lang="en-US" sz="2400" dirty="0" smtClean="0"/>
              <a:t>is a  </a:t>
            </a:r>
            <a:r>
              <a:rPr lang="en-US" sz="2400" dirty="0" smtClean="0">
                <a:solidFill>
                  <a:srgbClr val="FF0000"/>
                </a:solidFill>
              </a:rPr>
              <a:t>Xmas tree </a:t>
            </a:r>
            <a:r>
              <a:rPr lang="en-US" sz="2400" dirty="0" smtClean="0"/>
              <a:t>and it stands in Trafalgar Square.</a:t>
            </a:r>
            <a:r>
              <a:rPr lang="ru-RU" sz="2400" dirty="0" smtClean="0"/>
              <a:t/>
            </a:r>
            <a:br>
              <a:rPr lang="ru-RU" sz="2400" dirty="0" smtClean="0"/>
            </a:br>
            <a:r>
              <a:rPr lang="en-US" sz="2400" dirty="0" smtClean="0"/>
              <a:t>6) Central streets are beautifully </a:t>
            </a:r>
            <a:r>
              <a:rPr lang="en-US" sz="2400" dirty="0" smtClean="0"/>
              <a:t> </a:t>
            </a:r>
            <a:r>
              <a:rPr lang="en-US" sz="2400" dirty="0" smtClean="0">
                <a:solidFill>
                  <a:srgbClr val="FF0000"/>
                </a:solidFill>
              </a:rPr>
              <a:t>decorated </a:t>
            </a:r>
            <a:r>
              <a:rPr lang="en-US" sz="2400" dirty="0" smtClean="0"/>
              <a:t>. 7) The British send </a:t>
            </a:r>
            <a:r>
              <a:rPr lang="en-US" sz="2400" dirty="0" smtClean="0"/>
              <a:t/>
            </a:r>
            <a:br>
              <a:rPr lang="en-US" sz="2400" dirty="0" smtClean="0"/>
            </a:br>
            <a:r>
              <a:rPr lang="en-US" sz="2400" dirty="0" smtClean="0">
                <a:solidFill>
                  <a:srgbClr val="FF0000"/>
                </a:solidFill>
              </a:rPr>
              <a:t>Xmas cards </a:t>
            </a:r>
            <a:r>
              <a:rPr lang="en-US" sz="2400" dirty="0" smtClean="0"/>
              <a:t>to their friends and relatives. 8) Most houses are decorated with </a:t>
            </a:r>
            <a:r>
              <a:rPr lang="en-US" sz="2400" dirty="0" smtClean="0"/>
              <a:t> </a:t>
            </a:r>
            <a:r>
              <a:rPr lang="en-US" sz="2400" dirty="0" smtClean="0">
                <a:solidFill>
                  <a:srgbClr val="FF0000"/>
                </a:solidFill>
              </a:rPr>
              <a:t>holy </a:t>
            </a:r>
            <a:r>
              <a:rPr lang="en-US" sz="2400" dirty="0" smtClean="0"/>
              <a:t>and </a:t>
            </a:r>
            <a:r>
              <a:rPr lang="en-US" sz="2400" dirty="0" smtClean="0"/>
              <a:t> </a:t>
            </a:r>
            <a:r>
              <a:rPr lang="en-US" sz="2400" dirty="0" smtClean="0">
                <a:solidFill>
                  <a:srgbClr val="FF0000"/>
                </a:solidFill>
              </a:rPr>
              <a:t>mistletoe</a:t>
            </a:r>
            <a:r>
              <a:rPr lang="en-US" sz="2400" dirty="0" smtClean="0"/>
              <a:t> </a:t>
            </a:r>
            <a:r>
              <a:rPr lang="en-US" sz="2400" dirty="0" smtClean="0"/>
              <a:t>. 9) Children hang their ------ on their beds or fireplaces. 10) They hope that  ----- comes with toys and sweets.  </a:t>
            </a:r>
            <a:r>
              <a:rPr lang="en-US" sz="2400" dirty="0" smtClean="0"/>
              <a:t>11</a:t>
            </a:r>
            <a:r>
              <a:rPr lang="en-US" sz="2400" dirty="0" smtClean="0"/>
              <a:t>) Xmas is usually a  family holiday,  family usually meet  for a  ------- dinner </a:t>
            </a:r>
            <a:r>
              <a:rPr lang="en-US" sz="2400" dirty="0" smtClean="0"/>
              <a:t>.  </a:t>
            </a:r>
            <a:r>
              <a:rPr lang="en-US" sz="2400" dirty="0" smtClean="0"/>
              <a:t>12) Everybody   ------- and ------- presents. </a:t>
            </a:r>
            <a:r>
              <a:rPr lang="ru-RU" sz="2400" dirty="0" smtClean="0"/>
              <a:t/>
            </a:r>
            <a:br>
              <a:rPr lang="ru-RU" sz="2400" dirty="0" smtClean="0"/>
            </a:br>
            <a:r>
              <a:rPr lang="en-US" sz="2400" b="1" dirty="0" smtClean="0"/>
              <a:t> </a:t>
            </a:r>
            <a:r>
              <a:rPr lang="ru-RU" sz="2400" dirty="0" smtClean="0"/>
              <a:t/>
            </a:r>
            <a:br>
              <a:rPr lang="ru-RU" sz="2400" dirty="0" smtClean="0"/>
            </a:br>
            <a:endParaRPr lang="ru-RU"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54762"/>
          </a:xfrm>
        </p:spPr>
        <p:txBody>
          <a:bodyPr>
            <a:normAutofit fontScale="90000"/>
          </a:bodyPr>
          <a:lstStyle/>
          <a:p>
            <a:pPr algn="l"/>
            <a:r>
              <a:rPr lang="en-US" sz="1600" dirty="0" smtClean="0"/>
              <a:t> </a:t>
            </a:r>
            <a:r>
              <a:rPr lang="ru-RU" sz="1600" dirty="0" smtClean="0"/>
              <a:t/>
            </a:r>
            <a:br>
              <a:rPr lang="ru-RU" sz="1600" dirty="0" smtClean="0"/>
            </a:br>
            <a:r>
              <a:rPr lang="en-US" sz="2400" b="1" dirty="0" smtClean="0"/>
              <a:t>CARD  </a:t>
            </a:r>
            <a:r>
              <a:rPr lang="en-US" sz="2400" b="1" dirty="0" smtClean="0"/>
              <a:t>4</a:t>
            </a:r>
            <a:r>
              <a:rPr lang="ru-RU" sz="2400" dirty="0" smtClean="0"/>
              <a:t/>
            </a:r>
            <a:br>
              <a:rPr lang="ru-RU" sz="2400" dirty="0" smtClean="0"/>
            </a:br>
            <a:r>
              <a:rPr lang="en-US" sz="2400" i="1" dirty="0" smtClean="0"/>
              <a:t>Finish the sentences with the words given in the </a:t>
            </a:r>
            <a:r>
              <a:rPr lang="en-US" sz="2400" i="1" dirty="0" smtClean="0"/>
              <a:t>box</a:t>
            </a:r>
            <a:r>
              <a:rPr lang="ru-RU" sz="2400" dirty="0" smtClean="0"/>
              <a:t/>
            </a:r>
            <a:br>
              <a:rPr lang="ru-RU" sz="2400" dirty="0" smtClean="0"/>
            </a:br>
            <a:r>
              <a:rPr lang="en-US" sz="2400" b="1" dirty="0" smtClean="0">
                <a:solidFill>
                  <a:srgbClr val="FF0000"/>
                </a:solidFill>
              </a:rPr>
              <a:t>X </a:t>
            </a:r>
            <a:r>
              <a:rPr lang="en-US" sz="2400" b="1" dirty="0" err="1" smtClean="0">
                <a:solidFill>
                  <a:srgbClr val="FF0000"/>
                </a:solidFill>
              </a:rPr>
              <a:t>mas</a:t>
            </a:r>
            <a:r>
              <a:rPr lang="en-US" sz="2400" b="1" dirty="0" smtClean="0">
                <a:solidFill>
                  <a:srgbClr val="FF0000"/>
                </a:solidFill>
              </a:rPr>
              <a:t>  cards,  celebrated,  gives,  mistletoe,  Santa Claus,  gets, holidays,  holy, present,  stockings,  popular,  traditional,  Xmas tree,  </a:t>
            </a:r>
            <a:r>
              <a:rPr lang="en-US" sz="2400" b="1" dirty="0" smtClean="0">
                <a:solidFill>
                  <a:srgbClr val="FF0000"/>
                </a:solidFill>
              </a:rPr>
              <a:t>decorated</a:t>
            </a:r>
            <a:r>
              <a:rPr lang="ru-RU" sz="2400" dirty="0" smtClean="0"/>
              <a:t/>
            </a:r>
            <a:br>
              <a:rPr lang="ru-RU" sz="2400" dirty="0" smtClean="0"/>
            </a:br>
            <a:r>
              <a:rPr lang="ru-RU" sz="2400" dirty="0" smtClean="0"/>
              <a:t/>
            </a:r>
            <a:br>
              <a:rPr lang="ru-RU" sz="2400" dirty="0" smtClean="0"/>
            </a:br>
            <a:r>
              <a:rPr lang="ru-RU" sz="2400" dirty="0" smtClean="0"/>
              <a:t>1) </a:t>
            </a:r>
            <a:r>
              <a:rPr lang="en-US" sz="2400" dirty="0" smtClean="0"/>
              <a:t>There </a:t>
            </a:r>
            <a:r>
              <a:rPr lang="en-US" sz="2400" dirty="0" smtClean="0"/>
              <a:t>are fewer public </a:t>
            </a:r>
            <a:r>
              <a:rPr lang="ru-RU" sz="2400" dirty="0" smtClean="0"/>
              <a:t> </a:t>
            </a:r>
            <a:r>
              <a:rPr lang="en-US" sz="2400" dirty="0" smtClean="0">
                <a:solidFill>
                  <a:srgbClr val="FF0000"/>
                </a:solidFill>
              </a:rPr>
              <a:t>holidays</a:t>
            </a:r>
            <a:r>
              <a:rPr lang="en-US" sz="2400" dirty="0" smtClean="0"/>
              <a:t> </a:t>
            </a:r>
            <a:r>
              <a:rPr lang="en-US" sz="2400" dirty="0" smtClean="0"/>
              <a:t>in Great Britain than in any other countries. 2) The most </a:t>
            </a:r>
            <a:r>
              <a:rPr lang="en-US" sz="2400" dirty="0" smtClean="0"/>
              <a:t> </a:t>
            </a:r>
            <a:r>
              <a:rPr lang="en-US" sz="2400" dirty="0" smtClean="0">
                <a:solidFill>
                  <a:srgbClr val="FF0000"/>
                </a:solidFill>
              </a:rPr>
              <a:t>popular </a:t>
            </a:r>
            <a:r>
              <a:rPr lang="en-US" sz="2400" dirty="0" smtClean="0"/>
              <a:t> </a:t>
            </a:r>
            <a:r>
              <a:rPr lang="en-US" sz="2400" dirty="0" smtClean="0"/>
              <a:t>is Xmas. 3)  This festival is </a:t>
            </a:r>
            <a:r>
              <a:rPr lang="en-US" sz="2400" dirty="0" smtClean="0"/>
              <a:t> </a:t>
            </a:r>
            <a:r>
              <a:rPr lang="en-US" sz="2400" dirty="0" smtClean="0">
                <a:solidFill>
                  <a:srgbClr val="FF0000"/>
                </a:solidFill>
              </a:rPr>
              <a:t>celebrated</a:t>
            </a:r>
            <a:r>
              <a:rPr lang="en-US" sz="2400" dirty="0" smtClean="0"/>
              <a:t> </a:t>
            </a:r>
            <a:r>
              <a:rPr lang="en-US" sz="2400" dirty="0" smtClean="0"/>
              <a:t>on the 25</a:t>
            </a:r>
            <a:r>
              <a:rPr lang="en-US" sz="2400" baseline="30000" dirty="0" smtClean="0"/>
              <a:t>th</a:t>
            </a:r>
            <a:r>
              <a:rPr lang="en-US" sz="2400" dirty="0" smtClean="0"/>
              <a:t> of December. 4) Every year people of Norway give London a </a:t>
            </a:r>
            <a:r>
              <a:rPr lang="en-US" sz="2400" dirty="0" smtClean="0"/>
              <a:t> </a:t>
            </a:r>
            <a:r>
              <a:rPr lang="en-US" sz="2400" dirty="0" smtClean="0">
                <a:solidFill>
                  <a:srgbClr val="FF0000"/>
                </a:solidFill>
              </a:rPr>
              <a:t>present</a:t>
            </a:r>
            <a:r>
              <a:rPr lang="en-US" sz="2400" dirty="0" smtClean="0"/>
              <a:t>. </a:t>
            </a:r>
            <a:r>
              <a:rPr lang="en-US" sz="2400" dirty="0" smtClean="0"/>
              <a:t>5) It </a:t>
            </a:r>
            <a:r>
              <a:rPr lang="en-US" sz="2400" dirty="0" smtClean="0"/>
              <a:t>is a  </a:t>
            </a:r>
            <a:r>
              <a:rPr lang="en-US" sz="2400" dirty="0" smtClean="0">
                <a:solidFill>
                  <a:srgbClr val="FF0000"/>
                </a:solidFill>
              </a:rPr>
              <a:t>Xmas tree </a:t>
            </a:r>
            <a:r>
              <a:rPr lang="en-US" sz="2400" dirty="0" smtClean="0"/>
              <a:t>and it stands in Trafalgar Square.</a:t>
            </a:r>
            <a:r>
              <a:rPr lang="ru-RU" sz="2400" dirty="0" smtClean="0"/>
              <a:t/>
            </a:r>
            <a:br>
              <a:rPr lang="ru-RU" sz="2400" dirty="0" smtClean="0"/>
            </a:br>
            <a:r>
              <a:rPr lang="en-US" sz="2400" dirty="0" smtClean="0"/>
              <a:t>6) Central streets are beautifully </a:t>
            </a:r>
            <a:r>
              <a:rPr lang="en-US" sz="2400" dirty="0" smtClean="0"/>
              <a:t> </a:t>
            </a:r>
            <a:r>
              <a:rPr lang="en-US" sz="2400" dirty="0" smtClean="0">
                <a:solidFill>
                  <a:srgbClr val="FF0000"/>
                </a:solidFill>
              </a:rPr>
              <a:t>decorated </a:t>
            </a:r>
            <a:r>
              <a:rPr lang="en-US" sz="2400" dirty="0" smtClean="0"/>
              <a:t>. 7) The British send </a:t>
            </a:r>
            <a:r>
              <a:rPr lang="en-US" sz="2400" dirty="0" smtClean="0"/>
              <a:t/>
            </a:r>
            <a:br>
              <a:rPr lang="en-US" sz="2400" dirty="0" smtClean="0"/>
            </a:br>
            <a:r>
              <a:rPr lang="en-US" sz="2400" dirty="0" smtClean="0">
                <a:solidFill>
                  <a:srgbClr val="FF0000"/>
                </a:solidFill>
              </a:rPr>
              <a:t>Xmas cards </a:t>
            </a:r>
            <a:r>
              <a:rPr lang="en-US" sz="2400" dirty="0" smtClean="0"/>
              <a:t>to their friends and relatives. 8) Most houses are decorated with </a:t>
            </a:r>
            <a:r>
              <a:rPr lang="en-US" sz="2400" dirty="0" smtClean="0"/>
              <a:t> </a:t>
            </a:r>
            <a:r>
              <a:rPr lang="en-US" sz="2400" dirty="0" smtClean="0">
                <a:solidFill>
                  <a:srgbClr val="FF0000"/>
                </a:solidFill>
              </a:rPr>
              <a:t>holy </a:t>
            </a:r>
            <a:r>
              <a:rPr lang="en-US" sz="2400" dirty="0" smtClean="0"/>
              <a:t>and </a:t>
            </a:r>
            <a:r>
              <a:rPr lang="en-US" sz="2400" dirty="0" smtClean="0"/>
              <a:t> </a:t>
            </a:r>
            <a:r>
              <a:rPr lang="en-US" sz="2400" dirty="0" smtClean="0">
                <a:solidFill>
                  <a:srgbClr val="FF0000"/>
                </a:solidFill>
              </a:rPr>
              <a:t>mistletoe</a:t>
            </a:r>
            <a:r>
              <a:rPr lang="en-US" sz="2400" dirty="0" smtClean="0"/>
              <a:t> </a:t>
            </a:r>
            <a:r>
              <a:rPr lang="en-US" sz="2400" dirty="0" smtClean="0"/>
              <a:t>. 9) Children hang their </a:t>
            </a:r>
            <a:r>
              <a:rPr lang="en-US" sz="2400" dirty="0" smtClean="0"/>
              <a:t> </a:t>
            </a:r>
            <a:r>
              <a:rPr lang="en-US" sz="2400" dirty="0" smtClean="0">
                <a:solidFill>
                  <a:srgbClr val="FF0000"/>
                </a:solidFill>
              </a:rPr>
              <a:t>stockings </a:t>
            </a:r>
            <a:r>
              <a:rPr lang="en-US" sz="2400" dirty="0" smtClean="0"/>
              <a:t>on their beds or fireplaces. 10) They hope that  ----- comes with toys and sweets. </a:t>
            </a:r>
            <a:r>
              <a:rPr lang="en-US" sz="2400" dirty="0" smtClean="0"/>
              <a:t>11</a:t>
            </a:r>
            <a:r>
              <a:rPr lang="en-US" sz="2400" dirty="0" smtClean="0"/>
              <a:t>) Xmas is usually a  family holiday,  family usually meet  for a  ------- dinner </a:t>
            </a:r>
            <a:r>
              <a:rPr lang="en-US" sz="2400" dirty="0" smtClean="0"/>
              <a:t>.12</a:t>
            </a:r>
            <a:r>
              <a:rPr lang="en-US" sz="2400" dirty="0" smtClean="0"/>
              <a:t>) Everybody   ------- and ------- presents. </a:t>
            </a:r>
            <a:r>
              <a:rPr lang="ru-RU" sz="2400" dirty="0" smtClean="0"/>
              <a:t/>
            </a:r>
            <a:br>
              <a:rPr lang="ru-RU" sz="2400" dirty="0" smtClean="0"/>
            </a:br>
            <a:r>
              <a:rPr lang="en-US" sz="2400" b="1" dirty="0" smtClean="0"/>
              <a:t> </a:t>
            </a:r>
            <a:r>
              <a:rPr lang="ru-RU" sz="2400" dirty="0" smtClean="0"/>
              <a:t/>
            </a:r>
            <a:br>
              <a:rPr lang="ru-RU" sz="2400" dirty="0" smtClean="0"/>
            </a:br>
            <a:endParaRPr lang="ru-RU"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54762"/>
          </a:xfrm>
        </p:spPr>
        <p:txBody>
          <a:bodyPr>
            <a:normAutofit fontScale="90000"/>
          </a:bodyPr>
          <a:lstStyle/>
          <a:p>
            <a:pPr algn="l"/>
            <a:r>
              <a:rPr lang="en-US" sz="1600" dirty="0" smtClean="0"/>
              <a:t> </a:t>
            </a:r>
            <a:r>
              <a:rPr lang="ru-RU" sz="1600" dirty="0" smtClean="0"/>
              <a:t/>
            </a:r>
            <a:br>
              <a:rPr lang="ru-RU" sz="1600" dirty="0" smtClean="0"/>
            </a:br>
            <a:r>
              <a:rPr lang="en-US" sz="2400" b="1" dirty="0" smtClean="0"/>
              <a:t>CARD  </a:t>
            </a:r>
            <a:r>
              <a:rPr lang="en-US" sz="2400" b="1" dirty="0" smtClean="0"/>
              <a:t>4</a:t>
            </a:r>
            <a:r>
              <a:rPr lang="ru-RU" sz="2400" dirty="0" smtClean="0"/>
              <a:t/>
            </a:r>
            <a:br>
              <a:rPr lang="ru-RU" sz="2400" dirty="0" smtClean="0"/>
            </a:br>
            <a:r>
              <a:rPr lang="en-US" sz="2400" i="1" dirty="0" smtClean="0"/>
              <a:t>Finish the sentences with the words given in the </a:t>
            </a:r>
            <a:r>
              <a:rPr lang="en-US" sz="2400" i="1" dirty="0" smtClean="0"/>
              <a:t>box</a:t>
            </a:r>
            <a:r>
              <a:rPr lang="ru-RU" sz="2400" dirty="0" smtClean="0"/>
              <a:t/>
            </a:r>
            <a:br>
              <a:rPr lang="ru-RU" sz="2400" dirty="0" smtClean="0"/>
            </a:br>
            <a:r>
              <a:rPr lang="en-US" sz="2400" b="1" dirty="0" smtClean="0">
                <a:solidFill>
                  <a:srgbClr val="FF0000"/>
                </a:solidFill>
              </a:rPr>
              <a:t>X </a:t>
            </a:r>
            <a:r>
              <a:rPr lang="en-US" sz="2400" b="1" dirty="0" err="1" smtClean="0">
                <a:solidFill>
                  <a:srgbClr val="FF0000"/>
                </a:solidFill>
              </a:rPr>
              <a:t>mas</a:t>
            </a:r>
            <a:r>
              <a:rPr lang="en-US" sz="2400" b="1" dirty="0" smtClean="0">
                <a:solidFill>
                  <a:srgbClr val="FF0000"/>
                </a:solidFill>
              </a:rPr>
              <a:t>  cards,  celebrated,  gives,  mistletoe,  Santa Claus,  gets, holidays,  holy, present,  stockings,  popular,  traditional,  Xmas tree,  </a:t>
            </a:r>
            <a:r>
              <a:rPr lang="en-US" sz="2400" b="1" dirty="0" smtClean="0">
                <a:solidFill>
                  <a:srgbClr val="FF0000"/>
                </a:solidFill>
              </a:rPr>
              <a:t>decorated</a:t>
            </a:r>
            <a:r>
              <a:rPr lang="ru-RU" sz="2400" dirty="0" smtClean="0"/>
              <a:t/>
            </a:r>
            <a:br>
              <a:rPr lang="ru-RU" sz="2400" dirty="0" smtClean="0"/>
            </a:br>
            <a:r>
              <a:rPr lang="ru-RU" sz="2400" dirty="0" smtClean="0"/>
              <a:t/>
            </a:r>
            <a:br>
              <a:rPr lang="ru-RU" sz="2400" dirty="0" smtClean="0"/>
            </a:br>
            <a:r>
              <a:rPr lang="ru-RU" sz="2400" dirty="0" smtClean="0"/>
              <a:t>1) </a:t>
            </a:r>
            <a:r>
              <a:rPr lang="en-US" sz="2400" dirty="0" smtClean="0"/>
              <a:t>There </a:t>
            </a:r>
            <a:r>
              <a:rPr lang="en-US" sz="2400" dirty="0" smtClean="0"/>
              <a:t>are fewer public </a:t>
            </a:r>
            <a:r>
              <a:rPr lang="ru-RU" sz="2400" dirty="0" smtClean="0"/>
              <a:t> </a:t>
            </a:r>
            <a:r>
              <a:rPr lang="en-US" sz="2400" dirty="0" smtClean="0">
                <a:solidFill>
                  <a:srgbClr val="FF0000"/>
                </a:solidFill>
              </a:rPr>
              <a:t>holidays</a:t>
            </a:r>
            <a:r>
              <a:rPr lang="en-US" sz="2400" dirty="0" smtClean="0"/>
              <a:t> </a:t>
            </a:r>
            <a:r>
              <a:rPr lang="en-US" sz="2400" dirty="0" smtClean="0"/>
              <a:t>in Great Britain than in any other countries. 2) The most </a:t>
            </a:r>
            <a:r>
              <a:rPr lang="en-US" sz="2400" dirty="0" smtClean="0"/>
              <a:t> </a:t>
            </a:r>
            <a:r>
              <a:rPr lang="en-US" sz="2400" dirty="0" smtClean="0">
                <a:solidFill>
                  <a:srgbClr val="FF0000"/>
                </a:solidFill>
              </a:rPr>
              <a:t>popular </a:t>
            </a:r>
            <a:r>
              <a:rPr lang="en-US" sz="2400" dirty="0" smtClean="0"/>
              <a:t> </a:t>
            </a:r>
            <a:r>
              <a:rPr lang="en-US" sz="2400" dirty="0" smtClean="0"/>
              <a:t>is Xmas. 3)  This festival is </a:t>
            </a:r>
            <a:r>
              <a:rPr lang="en-US" sz="2400" dirty="0" smtClean="0"/>
              <a:t> </a:t>
            </a:r>
            <a:r>
              <a:rPr lang="en-US" sz="2400" dirty="0" smtClean="0">
                <a:solidFill>
                  <a:srgbClr val="FF0000"/>
                </a:solidFill>
              </a:rPr>
              <a:t>celebrated</a:t>
            </a:r>
            <a:r>
              <a:rPr lang="en-US" sz="2400" dirty="0" smtClean="0"/>
              <a:t> </a:t>
            </a:r>
            <a:r>
              <a:rPr lang="en-US" sz="2400" dirty="0" smtClean="0"/>
              <a:t>on the 25</a:t>
            </a:r>
            <a:r>
              <a:rPr lang="en-US" sz="2400" baseline="30000" dirty="0" smtClean="0"/>
              <a:t>th</a:t>
            </a:r>
            <a:r>
              <a:rPr lang="en-US" sz="2400" dirty="0" smtClean="0"/>
              <a:t> of December. 4) Every year people of Norway give London a </a:t>
            </a:r>
            <a:r>
              <a:rPr lang="en-US" sz="2400" dirty="0" smtClean="0"/>
              <a:t> </a:t>
            </a:r>
            <a:r>
              <a:rPr lang="en-US" sz="2400" dirty="0" smtClean="0">
                <a:solidFill>
                  <a:srgbClr val="FF0000"/>
                </a:solidFill>
              </a:rPr>
              <a:t>present</a:t>
            </a:r>
            <a:r>
              <a:rPr lang="en-US" sz="2400" dirty="0" smtClean="0"/>
              <a:t>. </a:t>
            </a:r>
            <a:r>
              <a:rPr lang="en-US" sz="2400" dirty="0" smtClean="0"/>
              <a:t>5) It </a:t>
            </a:r>
            <a:r>
              <a:rPr lang="en-US" sz="2400" dirty="0" smtClean="0"/>
              <a:t>is a  </a:t>
            </a:r>
            <a:r>
              <a:rPr lang="en-US" sz="2400" dirty="0" smtClean="0">
                <a:solidFill>
                  <a:srgbClr val="FF0000"/>
                </a:solidFill>
              </a:rPr>
              <a:t>Xmas tree </a:t>
            </a:r>
            <a:r>
              <a:rPr lang="en-US" sz="2400" dirty="0" smtClean="0"/>
              <a:t>and it stands in Trafalgar Square.</a:t>
            </a:r>
            <a:r>
              <a:rPr lang="ru-RU" sz="2400" dirty="0" smtClean="0"/>
              <a:t/>
            </a:r>
            <a:br>
              <a:rPr lang="ru-RU" sz="2400" dirty="0" smtClean="0"/>
            </a:br>
            <a:r>
              <a:rPr lang="en-US" sz="2400" dirty="0" smtClean="0"/>
              <a:t>6) Central streets are beautifully </a:t>
            </a:r>
            <a:r>
              <a:rPr lang="en-US" sz="2400" dirty="0" smtClean="0"/>
              <a:t> </a:t>
            </a:r>
            <a:r>
              <a:rPr lang="en-US" sz="2400" dirty="0" smtClean="0">
                <a:solidFill>
                  <a:srgbClr val="FF0000"/>
                </a:solidFill>
              </a:rPr>
              <a:t>decorated </a:t>
            </a:r>
            <a:r>
              <a:rPr lang="en-US" sz="2400" dirty="0" smtClean="0"/>
              <a:t>. 7) The British send </a:t>
            </a:r>
            <a:r>
              <a:rPr lang="en-US" sz="2400" dirty="0" smtClean="0"/>
              <a:t/>
            </a:r>
            <a:br>
              <a:rPr lang="en-US" sz="2400" dirty="0" smtClean="0"/>
            </a:br>
            <a:r>
              <a:rPr lang="en-US" sz="2400" dirty="0" smtClean="0">
                <a:solidFill>
                  <a:srgbClr val="FF0000"/>
                </a:solidFill>
              </a:rPr>
              <a:t>Xmas cards </a:t>
            </a:r>
            <a:r>
              <a:rPr lang="en-US" sz="2400" dirty="0" smtClean="0"/>
              <a:t>to their friends and relatives. 8) Most houses are decorated with </a:t>
            </a:r>
            <a:r>
              <a:rPr lang="en-US" sz="2400" dirty="0" smtClean="0"/>
              <a:t> </a:t>
            </a:r>
            <a:r>
              <a:rPr lang="en-US" sz="2400" dirty="0" smtClean="0">
                <a:solidFill>
                  <a:srgbClr val="FF0000"/>
                </a:solidFill>
              </a:rPr>
              <a:t>holy </a:t>
            </a:r>
            <a:r>
              <a:rPr lang="en-US" sz="2400" dirty="0" smtClean="0"/>
              <a:t>and </a:t>
            </a:r>
            <a:r>
              <a:rPr lang="en-US" sz="2400" dirty="0" smtClean="0"/>
              <a:t> </a:t>
            </a:r>
            <a:r>
              <a:rPr lang="en-US" sz="2400" dirty="0" smtClean="0">
                <a:solidFill>
                  <a:srgbClr val="FF0000"/>
                </a:solidFill>
              </a:rPr>
              <a:t>mistletoe</a:t>
            </a:r>
            <a:r>
              <a:rPr lang="en-US" sz="2400" dirty="0" smtClean="0"/>
              <a:t> </a:t>
            </a:r>
            <a:r>
              <a:rPr lang="en-US" sz="2400" dirty="0" smtClean="0"/>
              <a:t>. 9) Children hang their </a:t>
            </a:r>
            <a:r>
              <a:rPr lang="en-US" sz="2400" dirty="0" smtClean="0"/>
              <a:t> </a:t>
            </a:r>
            <a:r>
              <a:rPr lang="en-US" sz="2400" dirty="0" smtClean="0">
                <a:solidFill>
                  <a:srgbClr val="FF0000"/>
                </a:solidFill>
              </a:rPr>
              <a:t>stockings </a:t>
            </a:r>
            <a:r>
              <a:rPr lang="en-US" sz="2400" dirty="0" smtClean="0"/>
              <a:t>on their beds or fireplaces. 10) They hope that  </a:t>
            </a:r>
            <a:r>
              <a:rPr lang="en-US" sz="2400" dirty="0" smtClean="0"/>
              <a:t> </a:t>
            </a:r>
            <a:r>
              <a:rPr lang="en-US" sz="2400" dirty="0" smtClean="0">
                <a:solidFill>
                  <a:srgbClr val="FF0000"/>
                </a:solidFill>
              </a:rPr>
              <a:t>Santa Claus </a:t>
            </a:r>
            <a:r>
              <a:rPr lang="en-US" sz="2400" dirty="0" smtClean="0"/>
              <a:t>comes with toys and sweets.  </a:t>
            </a:r>
            <a:r>
              <a:rPr lang="en-US" sz="2400" dirty="0" smtClean="0"/>
              <a:t> 11</a:t>
            </a:r>
            <a:r>
              <a:rPr lang="en-US" sz="2400" dirty="0" smtClean="0"/>
              <a:t>) Xmas is usually a  family holiday,  family usually meet  for a  </a:t>
            </a:r>
            <a:r>
              <a:rPr lang="en-US" sz="2400" dirty="0" smtClean="0"/>
              <a:t> </a:t>
            </a:r>
            <a:r>
              <a:rPr lang="en-US" sz="2400" dirty="0" smtClean="0">
                <a:solidFill>
                  <a:srgbClr val="FF0000"/>
                </a:solidFill>
              </a:rPr>
              <a:t>traditional  </a:t>
            </a:r>
            <a:r>
              <a:rPr lang="en-US" sz="2400" dirty="0" smtClean="0"/>
              <a:t>dinner </a:t>
            </a:r>
            <a:r>
              <a:rPr lang="en-US" sz="2400" dirty="0" smtClean="0"/>
              <a:t>.   </a:t>
            </a:r>
            <a:r>
              <a:rPr lang="en-US" sz="2400" dirty="0" smtClean="0"/>
              <a:t>12) Everybody   ------- and </a:t>
            </a:r>
            <a:r>
              <a:rPr lang="en-US" sz="2400" dirty="0" smtClean="0"/>
              <a:t>-----presents</a:t>
            </a:r>
            <a:r>
              <a:rPr lang="en-US" sz="2400" dirty="0" smtClean="0"/>
              <a:t>. </a:t>
            </a:r>
            <a:r>
              <a:rPr lang="ru-RU" sz="2400" dirty="0" smtClean="0"/>
              <a:t/>
            </a:r>
            <a:br>
              <a:rPr lang="ru-RU" sz="2400" dirty="0" smtClean="0"/>
            </a:br>
            <a:r>
              <a:rPr lang="en-US" sz="2400" b="1" dirty="0" smtClean="0"/>
              <a:t> </a:t>
            </a:r>
            <a:r>
              <a:rPr lang="ru-RU" sz="2400" dirty="0" smtClean="0"/>
              <a:t/>
            </a:r>
            <a:br>
              <a:rPr lang="ru-RU" sz="2400" dirty="0" smtClean="0"/>
            </a:br>
            <a:endParaRPr lang="ru-RU"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54762"/>
          </a:xfrm>
        </p:spPr>
        <p:txBody>
          <a:bodyPr>
            <a:normAutofit fontScale="90000"/>
          </a:bodyPr>
          <a:lstStyle/>
          <a:p>
            <a:pPr algn="l"/>
            <a:r>
              <a:rPr lang="en-US" sz="1600" dirty="0" smtClean="0"/>
              <a:t> </a:t>
            </a:r>
            <a:r>
              <a:rPr lang="ru-RU" sz="1600" dirty="0" smtClean="0"/>
              <a:t/>
            </a:r>
            <a:br>
              <a:rPr lang="ru-RU" sz="1600" dirty="0" smtClean="0"/>
            </a:br>
            <a:r>
              <a:rPr lang="en-US" sz="2400" b="1" dirty="0" smtClean="0"/>
              <a:t>CARD  </a:t>
            </a:r>
            <a:r>
              <a:rPr lang="en-US" sz="2400" b="1" dirty="0" smtClean="0"/>
              <a:t>4</a:t>
            </a:r>
            <a:r>
              <a:rPr lang="ru-RU" sz="2400" dirty="0" smtClean="0"/>
              <a:t/>
            </a:r>
            <a:br>
              <a:rPr lang="ru-RU" sz="2400" dirty="0" smtClean="0"/>
            </a:br>
            <a:r>
              <a:rPr lang="en-US" sz="2400" i="1" dirty="0" smtClean="0"/>
              <a:t>Finish the sentences with the words given in the </a:t>
            </a:r>
            <a:r>
              <a:rPr lang="en-US" sz="2400" i="1" dirty="0" smtClean="0"/>
              <a:t>box</a:t>
            </a:r>
            <a:r>
              <a:rPr lang="ru-RU" sz="2400" dirty="0" smtClean="0"/>
              <a:t/>
            </a:r>
            <a:br>
              <a:rPr lang="ru-RU" sz="2400" dirty="0" smtClean="0"/>
            </a:br>
            <a:r>
              <a:rPr lang="en-US" sz="2400" b="1" dirty="0" smtClean="0">
                <a:solidFill>
                  <a:srgbClr val="FF0000"/>
                </a:solidFill>
              </a:rPr>
              <a:t>X </a:t>
            </a:r>
            <a:r>
              <a:rPr lang="en-US" sz="2400" b="1" dirty="0" err="1" smtClean="0">
                <a:solidFill>
                  <a:srgbClr val="FF0000"/>
                </a:solidFill>
              </a:rPr>
              <a:t>mas</a:t>
            </a:r>
            <a:r>
              <a:rPr lang="en-US" sz="2400" b="1" dirty="0" smtClean="0">
                <a:solidFill>
                  <a:srgbClr val="FF0000"/>
                </a:solidFill>
              </a:rPr>
              <a:t>  cards,  celebrated,  gives,  mistletoe,  Santa Claus,  gets, holidays,  holy, present,  stockings,  popular,  traditional,  Xmas tree,  </a:t>
            </a:r>
            <a:r>
              <a:rPr lang="en-US" sz="2400" b="1" dirty="0" smtClean="0">
                <a:solidFill>
                  <a:srgbClr val="FF0000"/>
                </a:solidFill>
              </a:rPr>
              <a:t>decorated</a:t>
            </a:r>
            <a:r>
              <a:rPr lang="ru-RU" sz="2400" dirty="0" smtClean="0"/>
              <a:t/>
            </a:r>
            <a:br>
              <a:rPr lang="ru-RU" sz="2400" dirty="0" smtClean="0"/>
            </a:br>
            <a:r>
              <a:rPr lang="ru-RU" sz="2400" dirty="0" smtClean="0"/>
              <a:t/>
            </a:r>
            <a:br>
              <a:rPr lang="ru-RU" sz="2400" dirty="0" smtClean="0"/>
            </a:br>
            <a:r>
              <a:rPr lang="ru-RU" sz="2400" dirty="0" smtClean="0"/>
              <a:t>1) </a:t>
            </a:r>
            <a:r>
              <a:rPr lang="en-US" sz="2400" dirty="0" smtClean="0"/>
              <a:t>There </a:t>
            </a:r>
            <a:r>
              <a:rPr lang="en-US" sz="2400" dirty="0" smtClean="0"/>
              <a:t>are fewer public </a:t>
            </a:r>
            <a:r>
              <a:rPr lang="ru-RU" sz="2400" dirty="0" smtClean="0"/>
              <a:t> </a:t>
            </a:r>
            <a:r>
              <a:rPr lang="en-US" sz="2400" dirty="0" smtClean="0">
                <a:solidFill>
                  <a:srgbClr val="FF0000"/>
                </a:solidFill>
              </a:rPr>
              <a:t>holidays</a:t>
            </a:r>
            <a:r>
              <a:rPr lang="en-US" sz="2400" dirty="0" smtClean="0"/>
              <a:t> </a:t>
            </a:r>
            <a:r>
              <a:rPr lang="en-US" sz="2400" dirty="0" smtClean="0"/>
              <a:t>in Great Britain than in any other countries. 2) The most </a:t>
            </a:r>
            <a:r>
              <a:rPr lang="en-US" sz="2400" dirty="0" smtClean="0"/>
              <a:t> </a:t>
            </a:r>
            <a:r>
              <a:rPr lang="en-US" sz="2400" dirty="0" smtClean="0">
                <a:solidFill>
                  <a:srgbClr val="FF0000"/>
                </a:solidFill>
              </a:rPr>
              <a:t>popular </a:t>
            </a:r>
            <a:r>
              <a:rPr lang="en-US" sz="2400" dirty="0" smtClean="0"/>
              <a:t> </a:t>
            </a:r>
            <a:r>
              <a:rPr lang="en-US" sz="2400" dirty="0" smtClean="0"/>
              <a:t>is Xmas. 3)  This festival is </a:t>
            </a:r>
            <a:r>
              <a:rPr lang="en-US" sz="2400" dirty="0" smtClean="0"/>
              <a:t> </a:t>
            </a:r>
            <a:r>
              <a:rPr lang="en-US" sz="2400" dirty="0" smtClean="0">
                <a:solidFill>
                  <a:srgbClr val="FF0000"/>
                </a:solidFill>
              </a:rPr>
              <a:t>celebrated</a:t>
            </a:r>
            <a:r>
              <a:rPr lang="en-US" sz="2400" dirty="0" smtClean="0"/>
              <a:t> </a:t>
            </a:r>
            <a:r>
              <a:rPr lang="en-US" sz="2400" dirty="0" smtClean="0"/>
              <a:t>on the 25</a:t>
            </a:r>
            <a:r>
              <a:rPr lang="en-US" sz="2400" baseline="30000" dirty="0" smtClean="0"/>
              <a:t>th</a:t>
            </a:r>
            <a:r>
              <a:rPr lang="en-US" sz="2400" dirty="0" smtClean="0"/>
              <a:t> of December. 4) Every year people of Norway give London a </a:t>
            </a:r>
            <a:r>
              <a:rPr lang="en-US" sz="2400" dirty="0" smtClean="0"/>
              <a:t> </a:t>
            </a:r>
            <a:r>
              <a:rPr lang="en-US" sz="2400" dirty="0" smtClean="0">
                <a:solidFill>
                  <a:srgbClr val="FF0000"/>
                </a:solidFill>
              </a:rPr>
              <a:t>present</a:t>
            </a:r>
            <a:r>
              <a:rPr lang="en-US" sz="2400" dirty="0" smtClean="0"/>
              <a:t>. </a:t>
            </a:r>
            <a:r>
              <a:rPr lang="en-US" sz="2400" dirty="0" smtClean="0"/>
              <a:t>5) It </a:t>
            </a:r>
            <a:r>
              <a:rPr lang="en-US" sz="2400" dirty="0" smtClean="0"/>
              <a:t>is a  </a:t>
            </a:r>
            <a:r>
              <a:rPr lang="en-US" sz="2400" dirty="0" smtClean="0">
                <a:solidFill>
                  <a:srgbClr val="FF0000"/>
                </a:solidFill>
              </a:rPr>
              <a:t>Xmas tree </a:t>
            </a:r>
            <a:r>
              <a:rPr lang="en-US" sz="2400" dirty="0" smtClean="0"/>
              <a:t>and it stands in Trafalgar Square.</a:t>
            </a:r>
            <a:r>
              <a:rPr lang="ru-RU" sz="2400" dirty="0" smtClean="0"/>
              <a:t/>
            </a:r>
            <a:br>
              <a:rPr lang="ru-RU" sz="2400" dirty="0" smtClean="0"/>
            </a:br>
            <a:r>
              <a:rPr lang="en-US" sz="2400" dirty="0" smtClean="0"/>
              <a:t>6) Central streets are beautifully </a:t>
            </a:r>
            <a:r>
              <a:rPr lang="en-US" sz="2400" dirty="0" smtClean="0"/>
              <a:t> </a:t>
            </a:r>
            <a:r>
              <a:rPr lang="en-US" sz="2400" dirty="0" smtClean="0">
                <a:solidFill>
                  <a:srgbClr val="FF0000"/>
                </a:solidFill>
              </a:rPr>
              <a:t>decorated </a:t>
            </a:r>
            <a:r>
              <a:rPr lang="en-US" sz="2400" dirty="0" smtClean="0"/>
              <a:t>. 7) The British send </a:t>
            </a:r>
            <a:r>
              <a:rPr lang="en-US" sz="2400" dirty="0" smtClean="0"/>
              <a:t/>
            </a:r>
            <a:br>
              <a:rPr lang="en-US" sz="2400" dirty="0" smtClean="0"/>
            </a:br>
            <a:r>
              <a:rPr lang="en-US" sz="2400" dirty="0" smtClean="0">
                <a:solidFill>
                  <a:srgbClr val="FF0000"/>
                </a:solidFill>
              </a:rPr>
              <a:t>Xmas cards </a:t>
            </a:r>
            <a:r>
              <a:rPr lang="en-US" sz="2400" dirty="0" smtClean="0"/>
              <a:t>to their friends and relatives. 8) Most houses are decorated with </a:t>
            </a:r>
            <a:r>
              <a:rPr lang="en-US" sz="2400" dirty="0" smtClean="0"/>
              <a:t> </a:t>
            </a:r>
            <a:r>
              <a:rPr lang="en-US" sz="2400" dirty="0" smtClean="0">
                <a:solidFill>
                  <a:srgbClr val="FF0000"/>
                </a:solidFill>
              </a:rPr>
              <a:t>holy </a:t>
            </a:r>
            <a:r>
              <a:rPr lang="en-US" sz="2400" dirty="0" smtClean="0"/>
              <a:t>and </a:t>
            </a:r>
            <a:r>
              <a:rPr lang="en-US" sz="2400" dirty="0" smtClean="0"/>
              <a:t> </a:t>
            </a:r>
            <a:r>
              <a:rPr lang="en-US" sz="2400" dirty="0" smtClean="0">
                <a:solidFill>
                  <a:srgbClr val="FF0000"/>
                </a:solidFill>
              </a:rPr>
              <a:t>mistletoe</a:t>
            </a:r>
            <a:r>
              <a:rPr lang="en-US" sz="2400" dirty="0" smtClean="0"/>
              <a:t> </a:t>
            </a:r>
            <a:r>
              <a:rPr lang="en-US" sz="2400" dirty="0" smtClean="0"/>
              <a:t>. 9) Children hang their </a:t>
            </a:r>
            <a:r>
              <a:rPr lang="en-US" sz="2400" dirty="0" smtClean="0"/>
              <a:t> </a:t>
            </a:r>
            <a:r>
              <a:rPr lang="en-US" sz="2400" dirty="0" smtClean="0">
                <a:solidFill>
                  <a:srgbClr val="FF0000"/>
                </a:solidFill>
              </a:rPr>
              <a:t>stockings </a:t>
            </a:r>
            <a:r>
              <a:rPr lang="en-US" sz="2400" dirty="0" smtClean="0"/>
              <a:t>on their beds or fireplaces. 10) They hope that  </a:t>
            </a:r>
            <a:r>
              <a:rPr lang="en-US" sz="2400" dirty="0" smtClean="0"/>
              <a:t> </a:t>
            </a:r>
            <a:r>
              <a:rPr lang="en-US" sz="2400" dirty="0" smtClean="0">
                <a:solidFill>
                  <a:srgbClr val="FF0000"/>
                </a:solidFill>
              </a:rPr>
              <a:t>Santa Claus </a:t>
            </a:r>
            <a:r>
              <a:rPr lang="en-US" sz="2400" dirty="0" smtClean="0"/>
              <a:t>comes with toys and sweets.  </a:t>
            </a:r>
            <a:r>
              <a:rPr lang="en-US" sz="2400" dirty="0" smtClean="0"/>
              <a:t> 11</a:t>
            </a:r>
            <a:r>
              <a:rPr lang="en-US" sz="2400" dirty="0" smtClean="0"/>
              <a:t>) Xmas is usually a  family holiday,  family usually meet  for a  </a:t>
            </a:r>
            <a:r>
              <a:rPr lang="en-US" sz="2400" dirty="0" smtClean="0"/>
              <a:t> </a:t>
            </a:r>
            <a:r>
              <a:rPr lang="en-US" sz="2400" dirty="0" smtClean="0">
                <a:solidFill>
                  <a:srgbClr val="FF0000"/>
                </a:solidFill>
              </a:rPr>
              <a:t>traditional  </a:t>
            </a:r>
            <a:r>
              <a:rPr lang="en-US" sz="2400" dirty="0" smtClean="0"/>
              <a:t>dinner </a:t>
            </a:r>
            <a:r>
              <a:rPr lang="en-US" sz="2400" dirty="0" smtClean="0"/>
              <a:t>.   </a:t>
            </a:r>
            <a:r>
              <a:rPr lang="en-US" sz="2400" dirty="0" smtClean="0"/>
              <a:t>12) </a:t>
            </a:r>
            <a:r>
              <a:rPr lang="en-US" sz="2400" dirty="0" smtClean="0"/>
              <a:t>Everybody  </a:t>
            </a:r>
            <a:r>
              <a:rPr lang="en-US" sz="2400" dirty="0" smtClean="0">
                <a:solidFill>
                  <a:srgbClr val="FF0000"/>
                </a:solidFill>
              </a:rPr>
              <a:t>gives </a:t>
            </a:r>
            <a:r>
              <a:rPr lang="en-US" sz="2400" dirty="0" smtClean="0"/>
              <a:t> </a:t>
            </a:r>
            <a:r>
              <a:rPr lang="en-US" sz="2400" dirty="0" smtClean="0"/>
              <a:t>and </a:t>
            </a:r>
            <a:r>
              <a:rPr lang="en-US" sz="2400" dirty="0" smtClean="0"/>
              <a:t>-----presents</a:t>
            </a:r>
            <a:r>
              <a:rPr lang="en-US" sz="2400" dirty="0" smtClean="0"/>
              <a:t>. </a:t>
            </a:r>
            <a:r>
              <a:rPr lang="ru-RU" sz="2400" dirty="0" smtClean="0"/>
              <a:t/>
            </a:r>
            <a:br>
              <a:rPr lang="ru-RU" sz="2400" dirty="0" smtClean="0"/>
            </a:br>
            <a:r>
              <a:rPr lang="en-US" sz="2400" b="1" dirty="0" smtClean="0"/>
              <a:t> </a:t>
            </a:r>
            <a:r>
              <a:rPr lang="ru-RU" sz="2400" dirty="0" smtClean="0"/>
              <a:t/>
            </a:r>
            <a:br>
              <a:rPr lang="ru-RU" sz="2400" dirty="0" smtClean="0"/>
            </a:br>
            <a:endParaRPr lang="ru-RU"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54762"/>
          </a:xfrm>
        </p:spPr>
        <p:txBody>
          <a:bodyPr>
            <a:normAutofit fontScale="90000"/>
          </a:bodyPr>
          <a:lstStyle/>
          <a:p>
            <a:pPr algn="l"/>
            <a:r>
              <a:rPr lang="en-US" sz="1600" dirty="0" smtClean="0"/>
              <a:t> </a:t>
            </a:r>
            <a:r>
              <a:rPr lang="ru-RU" sz="1600" dirty="0" smtClean="0"/>
              <a:t/>
            </a:r>
            <a:br>
              <a:rPr lang="ru-RU" sz="1600" dirty="0" smtClean="0"/>
            </a:br>
            <a:r>
              <a:rPr lang="en-US" sz="2400" b="1" dirty="0" smtClean="0"/>
              <a:t>CARD  </a:t>
            </a:r>
            <a:r>
              <a:rPr lang="en-US" sz="2400" b="1" dirty="0" smtClean="0"/>
              <a:t>4</a:t>
            </a:r>
            <a:r>
              <a:rPr lang="ru-RU" sz="2400" dirty="0" smtClean="0"/>
              <a:t/>
            </a:r>
            <a:br>
              <a:rPr lang="ru-RU" sz="2400" dirty="0" smtClean="0"/>
            </a:br>
            <a:r>
              <a:rPr lang="en-US" sz="2400" i="1" dirty="0" smtClean="0"/>
              <a:t>Finish the sentences with the words given in the </a:t>
            </a:r>
            <a:r>
              <a:rPr lang="en-US" sz="2400" i="1" dirty="0" smtClean="0"/>
              <a:t>box</a:t>
            </a:r>
            <a:r>
              <a:rPr lang="ru-RU" sz="2400" dirty="0" smtClean="0"/>
              <a:t/>
            </a:r>
            <a:br>
              <a:rPr lang="ru-RU" sz="2400" dirty="0" smtClean="0"/>
            </a:br>
            <a:r>
              <a:rPr lang="en-US" sz="2400" b="1" dirty="0" smtClean="0">
                <a:solidFill>
                  <a:srgbClr val="FF0000"/>
                </a:solidFill>
              </a:rPr>
              <a:t>X </a:t>
            </a:r>
            <a:r>
              <a:rPr lang="en-US" sz="2400" b="1" dirty="0" err="1" smtClean="0">
                <a:solidFill>
                  <a:srgbClr val="FF0000"/>
                </a:solidFill>
              </a:rPr>
              <a:t>mas</a:t>
            </a:r>
            <a:r>
              <a:rPr lang="en-US" sz="2400" b="1" dirty="0" smtClean="0">
                <a:solidFill>
                  <a:srgbClr val="FF0000"/>
                </a:solidFill>
              </a:rPr>
              <a:t>  cards,  celebrated,  gives,  mistletoe,  Santa Claus,  gets, holidays,  holy, present,  stockings,  popular,  traditional,  Xmas tree,  </a:t>
            </a:r>
            <a:r>
              <a:rPr lang="en-US" sz="2400" b="1" dirty="0" smtClean="0">
                <a:solidFill>
                  <a:srgbClr val="FF0000"/>
                </a:solidFill>
              </a:rPr>
              <a:t>decorated</a:t>
            </a:r>
            <a:r>
              <a:rPr lang="ru-RU" sz="2400" dirty="0" smtClean="0"/>
              <a:t/>
            </a:r>
            <a:br>
              <a:rPr lang="ru-RU" sz="2400" dirty="0" smtClean="0"/>
            </a:br>
            <a:r>
              <a:rPr lang="ru-RU" sz="2400" dirty="0" smtClean="0"/>
              <a:t/>
            </a:r>
            <a:br>
              <a:rPr lang="ru-RU" sz="2400" dirty="0" smtClean="0"/>
            </a:br>
            <a:r>
              <a:rPr lang="ru-RU" sz="2400" dirty="0" smtClean="0"/>
              <a:t>1) </a:t>
            </a:r>
            <a:r>
              <a:rPr lang="en-US" sz="2400" dirty="0" smtClean="0"/>
              <a:t>There </a:t>
            </a:r>
            <a:r>
              <a:rPr lang="en-US" sz="2400" dirty="0" smtClean="0"/>
              <a:t>are fewer public </a:t>
            </a:r>
            <a:r>
              <a:rPr lang="ru-RU" sz="2400" dirty="0" smtClean="0"/>
              <a:t> </a:t>
            </a:r>
            <a:r>
              <a:rPr lang="en-US" sz="2400" dirty="0" smtClean="0">
                <a:solidFill>
                  <a:srgbClr val="FF0000"/>
                </a:solidFill>
              </a:rPr>
              <a:t>holidays</a:t>
            </a:r>
            <a:r>
              <a:rPr lang="en-US" sz="2400" dirty="0" smtClean="0"/>
              <a:t> </a:t>
            </a:r>
            <a:r>
              <a:rPr lang="en-US" sz="2400" dirty="0" smtClean="0"/>
              <a:t>in Great Britain than in any other countries. 2) The most </a:t>
            </a:r>
            <a:r>
              <a:rPr lang="en-US" sz="2400" dirty="0" smtClean="0"/>
              <a:t> </a:t>
            </a:r>
            <a:r>
              <a:rPr lang="en-US" sz="2400" dirty="0" smtClean="0">
                <a:solidFill>
                  <a:srgbClr val="FF0000"/>
                </a:solidFill>
              </a:rPr>
              <a:t>popular </a:t>
            </a:r>
            <a:r>
              <a:rPr lang="en-US" sz="2400" dirty="0" smtClean="0"/>
              <a:t> </a:t>
            </a:r>
            <a:r>
              <a:rPr lang="en-US" sz="2400" dirty="0" smtClean="0"/>
              <a:t>is Xmas. 3)  This festival is </a:t>
            </a:r>
            <a:r>
              <a:rPr lang="en-US" sz="2400" dirty="0" smtClean="0"/>
              <a:t> </a:t>
            </a:r>
            <a:r>
              <a:rPr lang="en-US" sz="2400" dirty="0" smtClean="0">
                <a:solidFill>
                  <a:srgbClr val="FF0000"/>
                </a:solidFill>
              </a:rPr>
              <a:t>celebrated</a:t>
            </a:r>
            <a:r>
              <a:rPr lang="en-US" sz="2400" dirty="0" smtClean="0"/>
              <a:t> </a:t>
            </a:r>
            <a:r>
              <a:rPr lang="en-US" sz="2400" dirty="0" smtClean="0"/>
              <a:t>on the 25</a:t>
            </a:r>
            <a:r>
              <a:rPr lang="en-US" sz="2400" baseline="30000" dirty="0" smtClean="0"/>
              <a:t>th</a:t>
            </a:r>
            <a:r>
              <a:rPr lang="en-US" sz="2400" dirty="0" smtClean="0"/>
              <a:t> of December. 4) Every year people of Norway give London a </a:t>
            </a:r>
            <a:r>
              <a:rPr lang="en-US" sz="2400" dirty="0" smtClean="0"/>
              <a:t> </a:t>
            </a:r>
            <a:r>
              <a:rPr lang="en-US" sz="2400" dirty="0" smtClean="0">
                <a:solidFill>
                  <a:srgbClr val="FF0000"/>
                </a:solidFill>
              </a:rPr>
              <a:t>present</a:t>
            </a:r>
            <a:r>
              <a:rPr lang="en-US" sz="2400" dirty="0" smtClean="0"/>
              <a:t>. </a:t>
            </a:r>
            <a:r>
              <a:rPr lang="en-US" sz="2400" dirty="0" smtClean="0"/>
              <a:t>5) It </a:t>
            </a:r>
            <a:r>
              <a:rPr lang="en-US" sz="2400" dirty="0" smtClean="0"/>
              <a:t>is a  </a:t>
            </a:r>
            <a:r>
              <a:rPr lang="en-US" sz="2400" dirty="0" smtClean="0">
                <a:solidFill>
                  <a:srgbClr val="FF0000"/>
                </a:solidFill>
              </a:rPr>
              <a:t>Xmas tree </a:t>
            </a:r>
            <a:r>
              <a:rPr lang="en-US" sz="2400" dirty="0" smtClean="0"/>
              <a:t>and it stands in Trafalgar Square.</a:t>
            </a:r>
            <a:r>
              <a:rPr lang="ru-RU" sz="2400" dirty="0" smtClean="0"/>
              <a:t/>
            </a:r>
            <a:br>
              <a:rPr lang="ru-RU" sz="2400" dirty="0" smtClean="0"/>
            </a:br>
            <a:r>
              <a:rPr lang="en-US" sz="2400" dirty="0" smtClean="0"/>
              <a:t>6) Central streets are beautifully </a:t>
            </a:r>
            <a:r>
              <a:rPr lang="en-US" sz="2400" dirty="0" smtClean="0"/>
              <a:t> </a:t>
            </a:r>
            <a:r>
              <a:rPr lang="en-US" sz="2400" dirty="0" smtClean="0">
                <a:solidFill>
                  <a:srgbClr val="FF0000"/>
                </a:solidFill>
              </a:rPr>
              <a:t>decorated </a:t>
            </a:r>
            <a:r>
              <a:rPr lang="en-US" sz="2400" dirty="0" smtClean="0"/>
              <a:t>. 7) The British send </a:t>
            </a:r>
            <a:r>
              <a:rPr lang="en-US" sz="2400" dirty="0" smtClean="0"/>
              <a:t/>
            </a:r>
            <a:br>
              <a:rPr lang="en-US" sz="2400" dirty="0" smtClean="0"/>
            </a:br>
            <a:r>
              <a:rPr lang="en-US" sz="2400" dirty="0" smtClean="0">
                <a:solidFill>
                  <a:srgbClr val="FF0000"/>
                </a:solidFill>
              </a:rPr>
              <a:t>Xmas cards </a:t>
            </a:r>
            <a:r>
              <a:rPr lang="en-US" sz="2400" dirty="0" smtClean="0"/>
              <a:t>to their friends and relatives. 8) Most houses are decorated with </a:t>
            </a:r>
            <a:r>
              <a:rPr lang="en-US" sz="2400" dirty="0" smtClean="0"/>
              <a:t> </a:t>
            </a:r>
            <a:r>
              <a:rPr lang="en-US" sz="2400" dirty="0" smtClean="0">
                <a:solidFill>
                  <a:srgbClr val="FF0000"/>
                </a:solidFill>
              </a:rPr>
              <a:t>holy </a:t>
            </a:r>
            <a:r>
              <a:rPr lang="en-US" sz="2400" dirty="0" smtClean="0"/>
              <a:t>and </a:t>
            </a:r>
            <a:r>
              <a:rPr lang="en-US" sz="2400" dirty="0" smtClean="0"/>
              <a:t> </a:t>
            </a:r>
            <a:r>
              <a:rPr lang="en-US" sz="2400" dirty="0" smtClean="0">
                <a:solidFill>
                  <a:srgbClr val="FF0000"/>
                </a:solidFill>
              </a:rPr>
              <a:t>mistletoe</a:t>
            </a:r>
            <a:r>
              <a:rPr lang="en-US" sz="2400" dirty="0" smtClean="0"/>
              <a:t> </a:t>
            </a:r>
            <a:r>
              <a:rPr lang="en-US" sz="2400" dirty="0" smtClean="0"/>
              <a:t>. 9) Children hang their </a:t>
            </a:r>
            <a:r>
              <a:rPr lang="en-US" sz="2400" dirty="0" smtClean="0"/>
              <a:t> </a:t>
            </a:r>
            <a:r>
              <a:rPr lang="en-US" sz="2400" dirty="0" smtClean="0">
                <a:solidFill>
                  <a:srgbClr val="FF0000"/>
                </a:solidFill>
              </a:rPr>
              <a:t>stockings </a:t>
            </a:r>
            <a:r>
              <a:rPr lang="en-US" sz="2400" dirty="0" smtClean="0"/>
              <a:t>on their beds or fireplaces. 10) They hope that  </a:t>
            </a:r>
            <a:r>
              <a:rPr lang="en-US" sz="2400" dirty="0" smtClean="0"/>
              <a:t> </a:t>
            </a:r>
            <a:r>
              <a:rPr lang="en-US" sz="2400" dirty="0" smtClean="0">
                <a:solidFill>
                  <a:srgbClr val="FF0000"/>
                </a:solidFill>
              </a:rPr>
              <a:t>Santa Claus </a:t>
            </a:r>
            <a:r>
              <a:rPr lang="en-US" sz="2400" dirty="0" smtClean="0"/>
              <a:t>comes with toys and sweets.  </a:t>
            </a:r>
            <a:r>
              <a:rPr lang="en-US" sz="2400" dirty="0" smtClean="0"/>
              <a:t> 11</a:t>
            </a:r>
            <a:r>
              <a:rPr lang="en-US" sz="2400" dirty="0" smtClean="0"/>
              <a:t>) Xmas is usually a  family holiday,  family usually meet  for a  </a:t>
            </a:r>
            <a:r>
              <a:rPr lang="en-US" sz="2400" dirty="0" smtClean="0"/>
              <a:t> </a:t>
            </a:r>
            <a:r>
              <a:rPr lang="en-US" sz="2400" dirty="0" smtClean="0">
                <a:solidFill>
                  <a:srgbClr val="FF0000"/>
                </a:solidFill>
              </a:rPr>
              <a:t>traditional  </a:t>
            </a:r>
            <a:r>
              <a:rPr lang="en-US" sz="2400" dirty="0" smtClean="0"/>
              <a:t>dinner </a:t>
            </a:r>
            <a:r>
              <a:rPr lang="en-US" sz="2400" dirty="0" smtClean="0"/>
              <a:t>.   </a:t>
            </a:r>
            <a:r>
              <a:rPr lang="en-US" sz="2400" dirty="0" smtClean="0"/>
              <a:t>12) </a:t>
            </a:r>
            <a:r>
              <a:rPr lang="en-US" sz="2400" dirty="0" smtClean="0"/>
              <a:t>Everybody  </a:t>
            </a:r>
            <a:r>
              <a:rPr lang="en-US" sz="2400" dirty="0" smtClean="0">
                <a:solidFill>
                  <a:srgbClr val="FF0000"/>
                </a:solidFill>
              </a:rPr>
              <a:t>gives </a:t>
            </a:r>
            <a:r>
              <a:rPr lang="en-US" sz="2400" dirty="0" smtClean="0"/>
              <a:t> </a:t>
            </a:r>
            <a:r>
              <a:rPr lang="en-US" sz="2400" dirty="0" smtClean="0"/>
              <a:t>and </a:t>
            </a:r>
            <a:r>
              <a:rPr lang="en-US" sz="2400" dirty="0" smtClean="0"/>
              <a:t> </a:t>
            </a:r>
            <a:r>
              <a:rPr lang="en-US" sz="2400" dirty="0" smtClean="0">
                <a:solidFill>
                  <a:srgbClr val="FF0000"/>
                </a:solidFill>
              </a:rPr>
              <a:t>gets</a:t>
            </a:r>
            <a:r>
              <a:rPr lang="en-US" sz="2400" dirty="0" smtClean="0"/>
              <a:t> presents</a:t>
            </a:r>
            <a:r>
              <a:rPr lang="en-US" sz="2400" dirty="0" smtClean="0"/>
              <a:t>. </a:t>
            </a:r>
            <a:r>
              <a:rPr lang="ru-RU" sz="2400" dirty="0" smtClean="0"/>
              <a:t/>
            </a:r>
            <a:br>
              <a:rPr lang="ru-RU" sz="2400" dirty="0" smtClean="0"/>
            </a:br>
            <a:r>
              <a:rPr lang="en-US" sz="2400" b="1" dirty="0" smtClean="0"/>
              <a:t> </a:t>
            </a:r>
            <a:r>
              <a:rPr lang="ru-RU" sz="2400" dirty="0" smtClean="0"/>
              <a:t/>
            </a:r>
            <a:br>
              <a:rPr lang="ru-RU" sz="2400" dirty="0" smtClean="0"/>
            </a:br>
            <a:endParaRPr lang="ru-RU"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TotalTime>
  <Words>3</Words>
  <Application>Microsoft Office PowerPoint</Application>
  <PresentationFormat>Экран (4:3)</PresentationFormat>
  <Paragraphs>15</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Тема Office</vt:lpstr>
      <vt:lpstr>TRADITIONS  &amp;   MANNERS LEXICAL ACTIVITY</vt:lpstr>
      <vt:lpstr>  CARD  4 Finish the sentences with the words given in the box X mas  cards,  celebrated,  gives,  mistletoe,  Santa Claus,  gets, holidays,  holy, present,  stockings,  popular,  traditional,  Xmas tree,  decorated  1) There are fewer public ------- in Great Britain than in any other countries. 2) The most ---  is Xmas. 3)  This festival is ---- on the 25th of December. 4) Every year people of Norway give London a -------. 5) It is ---- and it stands in Trafalgar Square. 6) Central streets are beautifully ------ . 7) The British send ------- to their friends and relatives. 8) Most houses are decorated with --- and ---- . 9) Children hang their ------ on their beds or fireplaces. 10) They hope that  ----- comes with toys and sweets.  11) Xmas is usually a  family holiday,  family usually meet  for a  ------- dinner . 12) Everybody   ------- and ------- presents.    </vt:lpstr>
      <vt:lpstr>  CARD  4 Finish the sentences with the words given in the box X mas  cards,  celebrated,  gives,  mistletoe,  Santa Claus,  gets, holidays,  holy, present,  stockings,  popular,  traditional,  Xmas tree,  decorated  1) There are fewer public  holidays in Great Britain than in any other countries. 2) The most ---  is Xmas. 3)  This festival is ---- on the 25th of December. 4) Every year people of Norway give London a -------. 5) It is ---- and it stands in Trafalgar Square. 6) Central streets are beautifully ------ . 7) The British send ------- to their friends and relatives. 8) Most houses are decorated with --- and ---- . 9) Children hang their ------ on their beds or fireplaces. 10) They hope that  ----- comes with toys and sweets.  11) Xmas is usually a  family holiday,  family usually meet  for a  ------- dinner .  12) Everybody   ------- and ------- presents.    </vt:lpstr>
      <vt:lpstr>  CARD  4 Finish the sentences with the words given in the box X mas  cards,  celebrated,  gives,  mistletoe,  Santa Claus,  gets, holidays,  holy, present,  stockings,  popular,  traditional,  Xmas tree,  decorated  1) There are fewer public  holidays in Great Britain than in any other countries. 2) The most  popular  is Xmas. 3)  This festival is ---- on the 25th of December. 4) Every year people of Norway give London a -------. 5) It is ---- and it stands in Trafalgar Square. 6) Central streets are beautifully ------ . 7) The British send ------- to their friends and relatives. 8) Most houses are decorated with --- and ---- . 9) Children hang their ------ on their beds or fireplaces. 10) They hope that  ----- comes with toys and sweets.  11) Xmas is usually a  family holiday,  family usually meet  for a  ------- dinner . 12) Everybody   ------- and ------- presents.    </vt:lpstr>
      <vt:lpstr>  CARD  4 Finish the sentences with the words given in the box X mas  cards,  celebrated,  gives,  mistletoe,  Santa Claus,  gets, holidays,  holy, present,  stockings,  popular,  traditional,  Xmas tree,  decorated  1) There are fewer public  holidays in Great Britain than in any other countries. 2) The most  popular  is Xmas. 3)  This festival is  celebrated on the 25th of December. 4) Every year people of Norway give London a -------. 5) It is ---- and it stands in Trafalgar Square. 6) Central streets are beautifully ------ . 7) The British send ------- to their friends and relatives. 8) Most houses are decorated with --- and ---- . 9) Children hang their ------ on their beds or fireplaces. 10) They hope that  ----- comes with toys and sweets.  11) Xmas is usually a  family holiday,  family usually meet  for a  ------- dinner . 12) Everybody   ------- and ------- presents.    </vt:lpstr>
      <vt:lpstr>  CARD  4 Finish the sentences with the words given in the box X mas  cards,  celebrated,  gives,  mistletoe,  Santa Claus,  gets, holidays,  holy, present,  stockings,  popular,  traditional,  Xmas tree,  decorated  1) There are fewer public  holidays in Great Britain than in any other countries. 2) The most  popular  is Xmas. 3)  This festival is  celebrated on the 25th of December. 4) Every year people of Norway give London a  present. 5) It is ---- and it stands in Trafalgar Square. 6) Central streets are beautifully ------ . 7) The British send ------- to their friends and relatives. 8) Most houses are decorated with --- and ---- . 9) Children hang their ------ on their beds or fireplaces. 10) They hope that  ----- comes with toys and sweets.  11) Xmas is usually a  family holiday,  family usually meet  for a  ------- dinner .  12) Everybody   ------- and ------- presents.    </vt:lpstr>
      <vt:lpstr>  CARD  4 Finish the sentences with the words given in the box X mas  cards,  celebrated,  gives,  mistletoe,  Santa Claus,  gets, holidays,  holy, present,  stockings,  popular,  traditional,  Xmas tree,  decorated  1) There are fewer public  holidays in Great Britain than in any other countries. 2) The most  popular  is Xmas. 3)  This festival is  celebrated on the 25th of December. 4) Every year people of Norway give London a  present. 5) It is a  Xmas tree and it stands in Trafalgar Square. 6) Central streets are beautifully ------ . 7) The British send ------- to their friends and relatives. 8) Most houses are decorated with --- and ---- . 9) Children hang their ------ on their beds or fireplaces. 10) They hope that  ----- comes with toys and sweets.  11) Xmas is usually a  family holiday,  family usually meet  for a  ------- dinner .  12) Everybody   ------- and ------- presents.    </vt:lpstr>
      <vt:lpstr>  CARD  4 Finish the sentences with the words given in the box X mas  cards,  celebrated,  gives,  mistletoe,  Santa Claus,  gets, holidays,  holy, present,  stockings,  popular,  traditional,  Xmas tree,  decorated  1) There are fewer public  holidays in Great Britain than in any other countries. 2) The most  popular  is Xmas. 3)  This festival is  celebrated on the 25th of December. 4) Every year people of Norway give London a  present. 5) It is a  Xmas tree and it stands in Trafalgar Square. 6) Central streets are beautifully  decorated . 7) The British send ------- to their friends and relatives. 8) Most houses are decorated with --- and ---- . 9) Children hang their ------ on their beds or fireplaces. 10) They hope that  ----- comes with toys and sweets.  11) Xmas is usually a  family holiday,  family usually meet  for a  ------- dinner .12) Everybody   ------- and ------- presents.    </vt:lpstr>
      <vt:lpstr>  CARD  4 Finish the sentences with the words given in the box X mas  cards,  celebrated,  gives,  mistletoe,  Santa Claus,  gets, holidays,  holy, present,  stockings,  popular,  traditional,  Xmas tree,  decorated  1) There are fewer public  holidays in Great Britain than in any other countries. 2) The most  popular  is Xmas. 3)  This festival is  celebrated on the 25th of December. 4) Every year people of Norway give London a  present. 5) It is a  Xmas tree and it stands in Trafalgar Square. 6) Central streets are beautifully  decorated . 7) The British send  Xmas cards to their friends and relatives. 8) Most houses are decorated with --- and ---- . 9) Children hang their ------ on their beds or fireplaces. 10) They hope that  ----- comes with toys and sweets.   11) Xmas is usually a  family holiday,  family usually meet  for a  ------- dinner . 12) Everybody   ------- and ------- presents.    </vt:lpstr>
      <vt:lpstr>  CARD  4 Finish the sentences with the words given in the box X mas  cards,  celebrated,  gives,  mistletoe,  Santa Claus,  gets, holidays,  holy, present,  stockings,  popular,  traditional,  Xmas tree,  decorated  1) There are fewer public  holidays in Great Britain than in any other countries. 2) The most  popular  is Xmas. 3)  This festival is  celebrated on the 25th of December. 4) Every year people of Norway give London a  present. 5) It is a  Xmas tree and it stands in Trafalgar Square. 6) Central streets are beautifully  decorated . 7) The British send  Xmas cards to their friends and relatives. 8) Most houses are decorated with  holy and ---- . 9) Children hang their ------ on their beds or fireplaces. 10) They hope that  ----- comes with toys and sweets.   11) Xmas is usually a  family holiday,  family usually meet  for a  ------- dinner . 12) Everybody   ------- and ------- presents.    </vt:lpstr>
      <vt:lpstr>  CARD  4 Finish the sentences with the words given in the box X mas  cards,  celebrated,  gives,  mistletoe,  Santa Claus,  gets, holidays,  holy, present,  stockings,  popular,  traditional,  Xmas tree,  decorated  1) There are fewer public  holidays in Great Britain than in any other countries. 2) The most  popular  is Xmas. 3)  This festival is  celebrated on the 25th of December. 4) Every year people of Norway give London a  present. 5) It is a  Xmas tree and it stands in Trafalgar Square. 6) Central streets are beautifully  decorated . 7) The British send  Xmas cards to their friends and relatives. 8) Most houses are decorated with  holy and  mistletoe . 9) Children hang their ------ on their beds or fireplaces. 10) They hope that  ----- comes with toys and sweets.  11) Xmas is usually a  family holiday,  family usually meet  for a  ------- dinner .  12) Everybody   ------- and ------- presents.    </vt:lpstr>
      <vt:lpstr>  CARD  4 Finish the sentences with the words given in the box X mas  cards,  celebrated,  gives,  mistletoe,  Santa Claus,  gets, holidays,  holy, present,  stockings,  popular,  traditional,  Xmas tree,  decorated  1) There are fewer public  holidays in Great Britain than in any other countries. 2) The most  popular  is Xmas. 3)  This festival is  celebrated on the 25th of December. 4) Every year people of Norway give London a  present. 5) It is a  Xmas tree and it stands in Trafalgar Square. 6) Central streets are beautifully  decorated . 7) The British send  Xmas cards to their friends and relatives. 8) Most houses are decorated with  holy and  mistletoe . 9) Children hang their  stockings on their beds or fireplaces. 10) They hope that  ----- comes with toys and sweets. 11) Xmas is usually a  family holiday,  family usually meet  for a  ------- dinner .12) Everybody   ------- and ------- presents.    </vt:lpstr>
      <vt:lpstr>  CARD  4 Finish the sentences with the words given in the box X mas  cards,  celebrated,  gives,  mistletoe,  Santa Claus,  gets, holidays,  holy, present,  stockings,  popular,  traditional,  Xmas tree,  decorated  1) There are fewer public  holidays in Great Britain than in any other countries. 2) The most  popular  is Xmas. 3)  This festival is  celebrated on the 25th of December. 4) Every year people of Norway give London a  present. 5) It is a  Xmas tree and it stands in Trafalgar Square. 6) Central streets are beautifully  decorated . 7) The British send  Xmas cards to their friends and relatives. 8) Most houses are decorated with  holy and  mistletoe . 9) Children hang their  stockings on their beds or fireplaces. 10) They hope that   Santa Claus comes with toys and sweets.   11) Xmas is usually a  family holiday,  family usually meet  for a   traditional  dinner .   12) Everybody   ------- and -----presents.    </vt:lpstr>
      <vt:lpstr>  CARD  4 Finish the sentences with the words given in the box X mas  cards,  celebrated,  gives,  mistletoe,  Santa Claus,  gets, holidays,  holy, present,  stockings,  popular,  traditional,  Xmas tree,  decorated  1) There are fewer public  holidays in Great Britain than in any other countries. 2) The most  popular  is Xmas. 3)  This festival is  celebrated on the 25th of December. 4) Every year people of Norway give London a  present. 5) It is a  Xmas tree and it stands in Trafalgar Square. 6) Central streets are beautifully  decorated . 7) The British send  Xmas cards to their friends and relatives. 8) Most houses are decorated with  holy and  mistletoe . 9) Children hang their  stockings on their beds or fireplaces. 10) They hope that   Santa Claus comes with toys and sweets.   11) Xmas is usually a  family holiday,  family usually meet  for a   traditional  dinner .   12) Everybody  gives  and -----presents.    </vt:lpstr>
      <vt:lpstr>  CARD  4 Finish the sentences with the words given in the box X mas  cards,  celebrated,  gives,  mistletoe,  Santa Claus,  gets, holidays,  holy, present,  stockings,  popular,  traditional,  Xmas tree,  decorated  1) There are fewer public  holidays in Great Britain than in any other countries. 2) The most  popular  is Xmas. 3)  This festival is  celebrated on the 25th of December. 4) Every year people of Norway give London a  present. 5) It is a  Xmas tree and it stands in Trafalgar Square. 6) Central streets are beautifully  decorated . 7) The British send  Xmas cards to their friends and relatives. 8) Most houses are decorated with  holy and  mistletoe . 9) Children hang their  stockings on their beds or fireplaces. 10) They hope that   Santa Claus comes with toys and sweets.   11) Xmas is usually a  family holiday,  family usually meet  for a   traditional  dinner .   12) Everybody  gives  and  gets presents.    </vt:lpstr>
      <vt:lpstr>Слайд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cp:lastModifiedBy>Вячеслав</cp:lastModifiedBy>
  <cp:revision>7</cp:revision>
  <dcterms:modified xsi:type="dcterms:W3CDTF">2012-01-26T15:06:24Z</dcterms:modified>
</cp:coreProperties>
</file>